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784"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88" r:id="rId11"/>
    <p:sldId id="287" r:id="rId12"/>
    <p:sldId id="289" r:id="rId13"/>
    <p:sldId id="285" r:id="rId14"/>
    <p:sldId id="265" r:id="rId15"/>
    <p:sldId id="266" r:id="rId16"/>
    <p:sldId id="267" r:id="rId17"/>
    <p:sldId id="268" r:id="rId18"/>
    <p:sldId id="275" r:id="rId19"/>
    <p:sldId id="276" r:id="rId20"/>
    <p:sldId id="277" r:id="rId21"/>
    <p:sldId id="269" r:id="rId22"/>
    <p:sldId id="270" r:id="rId23"/>
    <p:sldId id="271" r:id="rId24"/>
    <p:sldId id="272" r:id="rId25"/>
    <p:sldId id="273" r:id="rId26"/>
    <p:sldId id="286" r:id="rId27"/>
    <p:sldId id="282" r:id="rId28"/>
    <p:sldId id="283" r:id="rId29"/>
    <p:sldId id="284" r:id="rId30"/>
    <p:sldId id="291" r:id="rId31"/>
    <p:sldId id="290" r:id="rId32"/>
    <p:sldId id="278" r:id="rId33"/>
    <p:sldId id="279" r:id="rId34"/>
  </p:sldIdLst>
  <p:sldSz cx="9144000" cy="5143500" type="screen16x9"/>
  <p:notesSz cx="6858000" cy="9144000"/>
  <p:embeddedFontLst>
    <p:embeddedFont>
      <p:font typeface="Century Gothic" panose="020B0502020202020204" pitchFamily="34" charset="0"/>
      <p:regular r:id="rId36"/>
      <p:bold r:id="rId37"/>
      <p:italic r:id="rId38"/>
      <p:boldItalic r:id="rId39"/>
    </p:embeddedFont>
    <p:embeddedFont>
      <p:font typeface="Oswald" pitchFamily="2" charset="77"/>
      <p:regular r:id="rId40"/>
      <p:bold r:id="rId41"/>
    </p:embeddedFont>
    <p:embeddedFont>
      <p:font typeface="Wingdings 3" pitchFamily="2" charset="2"/>
      <p:regular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76"/>
    <p:restoredTop sz="94661"/>
  </p:normalViewPr>
  <p:slideViewPr>
    <p:cSldViewPr snapToGrid="0">
      <p:cViewPr varScale="1">
        <p:scale>
          <a:sx n="125" d="100"/>
          <a:sy n="125" d="100"/>
        </p:scale>
        <p:origin x="168" y="60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6CED2-4B93-4D06-BC7B-4CED9C74B389}"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A20D1486-044A-4ABC-9E5D-7B3F3B39D916}">
      <dgm:prSet/>
      <dgm:spPr/>
      <dgm:t>
        <a:bodyPr/>
        <a:lstStyle/>
        <a:p>
          <a:r>
            <a:rPr lang="en-US" b="0" i="0" dirty="0">
              <a:solidFill>
                <a:schemeClr val="bg1"/>
              </a:solidFill>
            </a:rPr>
            <a:t>Attach LEDs and Resistors with Toaster Oven</a:t>
          </a:r>
          <a:endParaRPr lang="en-US" dirty="0">
            <a:solidFill>
              <a:schemeClr val="bg1"/>
            </a:solidFill>
          </a:endParaRPr>
        </a:p>
      </dgm:t>
    </dgm:pt>
    <dgm:pt modelId="{AE180CC0-10B2-48E8-9575-5A8278D6BE5E}" type="parTrans" cxnId="{F86676D1-5A52-4D0F-9681-BFF2B87146EF}">
      <dgm:prSet/>
      <dgm:spPr/>
      <dgm:t>
        <a:bodyPr/>
        <a:lstStyle/>
        <a:p>
          <a:endParaRPr lang="en-US"/>
        </a:p>
      </dgm:t>
    </dgm:pt>
    <dgm:pt modelId="{A368889E-8C78-48F6-A89B-A812355ED37D}" type="sibTrans" cxnId="{F86676D1-5A52-4D0F-9681-BFF2B87146EF}">
      <dgm:prSet/>
      <dgm:spPr/>
      <dgm:t>
        <a:bodyPr/>
        <a:lstStyle/>
        <a:p>
          <a:endParaRPr lang="en-US"/>
        </a:p>
      </dgm:t>
    </dgm:pt>
    <dgm:pt modelId="{A826232C-896C-453F-A94E-EA6C1A57C706}">
      <dgm:prSet/>
      <dgm:spPr/>
      <dgm:t>
        <a:bodyPr/>
        <a:lstStyle/>
        <a:p>
          <a:r>
            <a:rPr lang="en-US" b="0" i="0" dirty="0">
              <a:solidFill>
                <a:schemeClr val="bg1"/>
              </a:solidFill>
            </a:rPr>
            <a:t>Solder the larger chips directly to the main PCB. This keeps the main unit as thin as possible.</a:t>
          </a:r>
          <a:endParaRPr lang="en-US" dirty="0">
            <a:solidFill>
              <a:schemeClr val="bg1"/>
            </a:solidFill>
          </a:endParaRPr>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solidFill>
                <a:schemeClr val="bg1"/>
              </a:solidFill>
            </a:rPr>
            <a:t>Attach the connectors to the main board. These are connected by ribbon cables and are supported by the outer case itself.</a:t>
          </a:r>
          <a:endParaRPr lang="en-US" dirty="0">
            <a:solidFill>
              <a:schemeClr val="bg1"/>
            </a:solidFill>
          </a:endParaRPr>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dirty="0">
              <a:solidFill>
                <a:schemeClr val="bg1"/>
              </a:solidFill>
            </a:rPr>
            <a:t>Add a power switch in between the battery and the charging port.</a:t>
          </a:r>
          <a:endParaRPr lang="en-US" dirty="0">
            <a:solidFill>
              <a:schemeClr val="bg1"/>
            </a:solidFill>
          </a:endParaRP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EB4409E3-4225-7949-8354-D59D6F1BB94F}" type="pres">
      <dgm:prSet presAssocID="{8046CED2-4B93-4D06-BC7B-4CED9C74B389}" presName="outerComposite" presStyleCnt="0">
        <dgm:presLayoutVars>
          <dgm:chMax val="5"/>
          <dgm:dir/>
          <dgm:resizeHandles val="exact"/>
        </dgm:presLayoutVars>
      </dgm:prSet>
      <dgm:spPr/>
    </dgm:pt>
    <dgm:pt modelId="{49405E0D-D4F0-CB4F-93F6-1ECAA4C68CD9}" type="pres">
      <dgm:prSet presAssocID="{8046CED2-4B93-4D06-BC7B-4CED9C74B389}" presName="dummyMaxCanvas" presStyleCnt="0">
        <dgm:presLayoutVars/>
      </dgm:prSet>
      <dgm:spPr/>
    </dgm:pt>
    <dgm:pt modelId="{3337F988-E9D2-1646-8CBE-5BF8DCD130F3}" type="pres">
      <dgm:prSet presAssocID="{8046CED2-4B93-4D06-BC7B-4CED9C74B389}" presName="FourNodes_1" presStyleLbl="node1" presStyleIdx="0" presStyleCnt="4">
        <dgm:presLayoutVars>
          <dgm:bulletEnabled val="1"/>
        </dgm:presLayoutVars>
      </dgm:prSet>
      <dgm:spPr/>
    </dgm:pt>
    <dgm:pt modelId="{1FAEF08C-4B63-3246-B52F-EF49E1CEAE3E}" type="pres">
      <dgm:prSet presAssocID="{8046CED2-4B93-4D06-BC7B-4CED9C74B389}" presName="FourNodes_2" presStyleLbl="node1" presStyleIdx="1" presStyleCnt="4">
        <dgm:presLayoutVars>
          <dgm:bulletEnabled val="1"/>
        </dgm:presLayoutVars>
      </dgm:prSet>
      <dgm:spPr/>
    </dgm:pt>
    <dgm:pt modelId="{529E3197-B7F3-6C43-9A22-DEE11BFDAFD2}" type="pres">
      <dgm:prSet presAssocID="{8046CED2-4B93-4D06-BC7B-4CED9C74B389}" presName="FourNodes_3" presStyleLbl="node1" presStyleIdx="2" presStyleCnt="4">
        <dgm:presLayoutVars>
          <dgm:bulletEnabled val="1"/>
        </dgm:presLayoutVars>
      </dgm:prSet>
      <dgm:spPr/>
    </dgm:pt>
    <dgm:pt modelId="{96E4BD7A-C393-C148-A27A-627DD890ED63}" type="pres">
      <dgm:prSet presAssocID="{8046CED2-4B93-4D06-BC7B-4CED9C74B389}" presName="FourNodes_4" presStyleLbl="node1" presStyleIdx="3" presStyleCnt="4">
        <dgm:presLayoutVars>
          <dgm:bulletEnabled val="1"/>
        </dgm:presLayoutVars>
      </dgm:prSet>
      <dgm:spPr/>
    </dgm:pt>
    <dgm:pt modelId="{6C772C09-7D42-B542-BA23-DB71718F113D}" type="pres">
      <dgm:prSet presAssocID="{8046CED2-4B93-4D06-BC7B-4CED9C74B389}" presName="FourConn_1-2" presStyleLbl="fgAccFollowNode1" presStyleIdx="0" presStyleCnt="3">
        <dgm:presLayoutVars>
          <dgm:bulletEnabled val="1"/>
        </dgm:presLayoutVars>
      </dgm:prSet>
      <dgm:spPr/>
    </dgm:pt>
    <dgm:pt modelId="{5A2516AF-8562-6D48-B12B-0F3DF92DECE8}" type="pres">
      <dgm:prSet presAssocID="{8046CED2-4B93-4D06-BC7B-4CED9C74B389}" presName="FourConn_2-3" presStyleLbl="fgAccFollowNode1" presStyleIdx="1" presStyleCnt="3">
        <dgm:presLayoutVars>
          <dgm:bulletEnabled val="1"/>
        </dgm:presLayoutVars>
      </dgm:prSet>
      <dgm:spPr/>
    </dgm:pt>
    <dgm:pt modelId="{B2E87196-52D3-F342-8504-6AB66803973F}" type="pres">
      <dgm:prSet presAssocID="{8046CED2-4B93-4D06-BC7B-4CED9C74B389}" presName="FourConn_3-4" presStyleLbl="fgAccFollowNode1" presStyleIdx="2" presStyleCnt="3">
        <dgm:presLayoutVars>
          <dgm:bulletEnabled val="1"/>
        </dgm:presLayoutVars>
      </dgm:prSet>
      <dgm:spPr/>
    </dgm:pt>
    <dgm:pt modelId="{FFAD8483-DF07-824E-AE2F-A12EC9B0910E}" type="pres">
      <dgm:prSet presAssocID="{8046CED2-4B93-4D06-BC7B-4CED9C74B389}" presName="FourNodes_1_text" presStyleLbl="node1" presStyleIdx="3" presStyleCnt="4">
        <dgm:presLayoutVars>
          <dgm:bulletEnabled val="1"/>
        </dgm:presLayoutVars>
      </dgm:prSet>
      <dgm:spPr/>
    </dgm:pt>
    <dgm:pt modelId="{C87D0FB5-E5C0-3841-B8C6-880AB33989C5}" type="pres">
      <dgm:prSet presAssocID="{8046CED2-4B93-4D06-BC7B-4CED9C74B389}" presName="FourNodes_2_text" presStyleLbl="node1" presStyleIdx="3" presStyleCnt="4">
        <dgm:presLayoutVars>
          <dgm:bulletEnabled val="1"/>
        </dgm:presLayoutVars>
      </dgm:prSet>
      <dgm:spPr/>
    </dgm:pt>
    <dgm:pt modelId="{B9214D6C-0F91-CD4E-B22C-0E7CC2BA0375}" type="pres">
      <dgm:prSet presAssocID="{8046CED2-4B93-4D06-BC7B-4CED9C74B389}" presName="FourNodes_3_text" presStyleLbl="node1" presStyleIdx="3" presStyleCnt="4">
        <dgm:presLayoutVars>
          <dgm:bulletEnabled val="1"/>
        </dgm:presLayoutVars>
      </dgm:prSet>
      <dgm:spPr/>
    </dgm:pt>
    <dgm:pt modelId="{1C800D3C-9963-7240-A24C-6548225B8F4F}" type="pres">
      <dgm:prSet presAssocID="{8046CED2-4B93-4D06-BC7B-4CED9C74B389}" presName="FourNodes_4_text" presStyleLbl="node1" presStyleIdx="3" presStyleCnt="4">
        <dgm:presLayoutVars>
          <dgm:bulletEnabled val="1"/>
        </dgm:presLayoutVars>
      </dgm:prSet>
      <dgm:spPr/>
    </dgm:pt>
  </dgm:ptLst>
  <dgm:cxnLst>
    <dgm:cxn modelId="{FB03D00D-2759-4820-8641-99659BDC0689}" srcId="{8046CED2-4B93-4D06-BC7B-4CED9C74B389}" destId="{CF316C1D-60A2-45A4-ABE0-3D3C75D81C48}" srcOrd="2" destOrd="0" parTransId="{1899151F-59F0-442E-819F-AD0D8A303790}" sibTransId="{F1B2DB2D-B18E-476C-83DC-82A90FFB5205}"/>
    <dgm:cxn modelId="{7664CC0F-0546-E949-B2A6-81283E560A75}" type="presOf" srcId="{8046CED2-4B93-4D06-BC7B-4CED9C74B389}" destId="{EB4409E3-4225-7949-8354-D59D6F1BB94F}" srcOrd="0" destOrd="0" presId="urn:microsoft.com/office/officeart/2005/8/layout/vProcess5"/>
    <dgm:cxn modelId="{F4A2EA1D-0A2E-2A42-A9EC-7290953ED502}" type="presOf" srcId="{CF316C1D-60A2-45A4-ABE0-3D3C75D81C48}" destId="{529E3197-B7F3-6C43-9A22-DEE11BFDAFD2}" srcOrd="0" destOrd="0" presId="urn:microsoft.com/office/officeart/2005/8/layout/vProcess5"/>
    <dgm:cxn modelId="{DB736143-EA38-4062-BE53-F1859C6B2E95}" srcId="{8046CED2-4B93-4D06-BC7B-4CED9C74B389}" destId="{47ED2933-789B-40BB-88C0-FBB0F08EB365}" srcOrd="3" destOrd="0" parTransId="{300902FF-8FD8-442E-A028-D646708ED92E}" sibTransId="{62C632D8-DFDD-4F71-ABD7-773275B31292}"/>
    <dgm:cxn modelId="{944B5952-45D6-7940-B806-5F600C645092}" type="presOf" srcId="{A826232C-896C-453F-A94E-EA6C1A57C706}" destId="{C87D0FB5-E5C0-3841-B8C6-880AB33989C5}" srcOrd="1" destOrd="0" presId="urn:microsoft.com/office/officeart/2005/8/layout/vProcess5"/>
    <dgm:cxn modelId="{CA096B54-6CFF-A543-B3CA-079FB9A6EF9C}" type="presOf" srcId="{E9E95A60-7AAD-499D-B271-0300022F72D4}" destId="{5A2516AF-8562-6D48-B12B-0F3DF92DECE8}" srcOrd="0" destOrd="0" presId="urn:microsoft.com/office/officeart/2005/8/layout/vProcess5"/>
    <dgm:cxn modelId="{8934BC59-834A-3341-AD72-32CBB54C8A63}" type="presOf" srcId="{47ED2933-789B-40BB-88C0-FBB0F08EB365}" destId="{96E4BD7A-C393-C148-A27A-627DD890ED63}" srcOrd="0" destOrd="0" presId="urn:microsoft.com/office/officeart/2005/8/layout/vProcess5"/>
    <dgm:cxn modelId="{B9DDB06E-DBAC-8B41-A8B7-AFBF2BEB4602}" type="presOf" srcId="{A826232C-896C-453F-A94E-EA6C1A57C706}" destId="{1FAEF08C-4B63-3246-B52F-EF49E1CEAE3E}" srcOrd="0" destOrd="0" presId="urn:microsoft.com/office/officeart/2005/8/layout/vProcess5"/>
    <dgm:cxn modelId="{CC14DB70-32E7-214F-8F5F-D4DBA9EAAAD4}" type="presOf" srcId="{A20D1486-044A-4ABC-9E5D-7B3F3B39D916}" destId="{3337F988-E9D2-1646-8CBE-5BF8DCD130F3}" srcOrd="0" destOrd="0" presId="urn:microsoft.com/office/officeart/2005/8/layout/vProcess5"/>
    <dgm:cxn modelId="{86C69781-9ECC-FE47-A528-E80DB7C613FD}" type="presOf" srcId="{CF316C1D-60A2-45A4-ABE0-3D3C75D81C48}" destId="{B9214D6C-0F91-CD4E-B22C-0E7CC2BA0375}" srcOrd="1" destOrd="0" presId="urn:microsoft.com/office/officeart/2005/8/layout/vProcess5"/>
    <dgm:cxn modelId="{475F1FA4-FB0A-A041-AA24-18771E6FFD76}" type="presOf" srcId="{A20D1486-044A-4ABC-9E5D-7B3F3B39D916}" destId="{FFAD8483-DF07-824E-AE2F-A12EC9B0910E}" srcOrd="1" destOrd="0" presId="urn:microsoft.com/office/officeart/2005/8/layout/vProcess5"/>
    <dgm:cxn modelId="{E30BAFAC-EFB1-874B-A553-CB3BE01CC068}" type="presOf" srcId="{A368889E-8C78-48F6-A89B-A812355ED37D}" destId="{6C772C09-7D42-B542-BA23-DB71718F113D}" srcOrd="0" destOrd="0" presId="urn:microsoft.com/office/officeart/2005/8/layout/vProcess5"/>
    <dgm:cxn modelId="{9EF7A3BC-00E0-442C-9C62-D0B13FA17F81}" srcId="{8046CED2-4B93-4D06-BC7B-4CED9C74B389}" destId="{A826232C-896C-453F-A94E-EA6C1A57C706}" srcOrd="1" destOrd="0" parTransId="{32818100-63CC-4B34-90F9-AE587B45F4B5}" sibTransId="{E9E95A60-7AAD-499D-B271-0300022F72D4}"/>
    <dgm:cxn modelId="{F86676D1-5A52-4D0F-9681-BFF2B87146EF}" srcId="{8046CED2-4B93-4D06-BC7B-4CED9C74B389}" destId="{A20D1486-044A-4ABC-9E5D-7B3F3B39D916}" srcOrd="0" destOrd="0" parTransId="{AE180CC0-10B2-48E8-9575-5A8278D6BE5E}" sibTransId="{A368889E-8C78-48F6-A89B-A812355ED37D}"/>
    <dgm:cxn modelId="{7186A6F2-4191-4C40-84DD-BF5B05E8FF89}" type="presOf" srcId="{F1B2DB2D-B18E-476C-83DC-82A90FFB5205}" destId="{B2E87196-52D3-F342-8504-6AB66803973F}" srcOrd="0" destOrd="0" presId="urn:microsoft.com/office/officeart/2005/8/layout/vProcess5"/>
    <dgm:cxn modelId="{EFB66FF3-D22A-C34A-BEC6-A4E462DAE1B9}" type="presOf" srcId="{47ED2933-789B-40BB-88C0-FBB0F08EB365}" destId="{1C800D3C-9963-7240-A24C-6548225B8F4F}" srcOrd="1" destOrd="0" presId="urn:microsoft.com/office/officeart/2005/8/layout/vProcess5"/>
    <dgm:cxn modelId="{5D740723-CE54-A444-AE5A-67A35B13D450}" type="presParOf" srcId="{EB4409E3-4225-7949-8354-D59D6F1BB94F}" destId="{49405E0D-D4F0-CB4F-93F6-1ECAA4C68CD9}" srcOrd="0" destOrd="0" presId="urn:microsoft.com/office/officeart/2005/8/layout/vProcess5"/>
    <dgm:cxn modelId="{9C7F0E8C-F8A5-6A4A-B631-E5DD7C0D62B8}" type="presParOf" srcId="{EB4409E3-4225-7949-8354-D59D6F1BB94F}" destId="{3337F988-E9D2-1646-8CBE-5BF8DCD130F3}" srcOrd="1" destOrd="0" presId="urn:microsoft.com/office/officeart/2005/8/layout/vProcess5"/>
    <dgm:cxn modelId="{AF8F1B6E-1C69-C144-91C6-893FEF4462AE}" type="presParOf" srcId="{EB4409E3-4225-7949-8354-D59D6F1BB94F}" destId="{1FAEF08C-4B63-3246-B52F-EF49E1CEAE3E}" srcOrd="2" destOrd="0" presId="urn:microsoft.com/office/officeart/2005/8/layout/vProcess5"/>
    <dgm:cxn modelId="{CA44F07C-D401-C241-A149-D3B8D93D7E55}" type="presParOf" srcId="{EB4409E3-4225-7949-8354-D59D6F1BB94F}" destId="{529E3197-B7F3-6C43-9A22-DEE11BFDAFD2}" srcOrd="3" destOrd="0" presId="urn:microsoft.com/office/officeart/2005/8/layout/vProcess5"/>
    <dgm:cxn modelId="{981A5025-D430-5E43-825A-BB9841C096C8}" type="presParOf" srcId="{EB4409E3-4225-7949-8354-D59D6F1BB94F}" destId="{96E4BD7A-C393-C148-A27A-627DD890ED63}" srcOrd="4" destOrd="0" presId="urn:microsoft.com/office/officeart/2005/8/layout/vProcess5"/>
    <dgm:cxn modelId="{3C7AFBA6-AD4C-DA4F-A791-5D2A19613CD1}" type="presParOf" srcId="{EB4409E3-4225-7949-8354-D59D6F1BB94F}" destId="{6C772C09-7D42-B542-BA23-DB71718F113D}" srcOrd="5" destOrd="0" presId="urn:microsoft.com/office/officeart/2005/8/layout/vProcess5"/>
    <dgm:cxn modelId="{4F180B51-996A-2146-A31C-B13F4C219301}" type="presParOf" srcId="{EB4409E3-4225-7949-8354-D59D6F1BB94F}" destId="{5A2516AF-8562-6D48-B12B-0F3DF92DECE8}" srcOrd="6" destOrd="0" presId="urn:microsoft.com/office/officeart/2005/8/layout/vProcess5"/>
    <dgm:cxn modelId="{C0EDDA53-817D-354C-923C-E37247920680}" type="presParOf" srcId="{EB4409E3-4225-7949-8354-D59D6F1BB94F}" destId="{B2E87196-52D3-F342-8504-6AB66803973F}" srcOrd="7" destOrd="0" presId="urn:microsoft.com/office/officeart/2005/8/layout/vProcess5"/>
    <dgm:cxn modelId="{D1B3EA06-5422-0146-BD9E-B7E8D057D948}" type="presParOf" srcId="{EB4409E3-4225-7949-8354-D59D6F1BB94F}" destId="{FFAD8483-DF07-824E-AE2F-A12EC9B0910E}" srcOrd="8" destOrd="0" presId="urn:microsoft.com/office/officeart/2005/8/layout/vProcess5"/>
    <dgm:cxn modelId="{D86A6D5A-2052-C548-AADF-2D6247C04BF6}" type="presParOf" srcId="{EB4409E3-4225-7949-8354-D59D6F1BB94F}" destId="{C87D0FB5-E5C0-3841-B8C6-880AB33989C5}" srcOrd="9" destOrd="0" presId="urn:microsoft.com/office/officeart/2005/8/layout/vProcess5"/>
    <dgm:cxn modelId="{7F063259-6A32-024C-AA6A-AA43B7E4F425}" type="presParOf" srcId="{EB4409E3-4225-7949-8354-D59D6F1BB94F}" destId="{B9214D6C-0F91-CD4E-B22C-0E7CC2BA0375}" srcOrd="10" destOrd="0" presId="urn:microsoft.com/office/officeart/2005/8/layout/vProcess5"/>
    <dgm:cxn modelId="{E92E26C1-E4C8-6C40-A0A6-B8F108F4BAF0}" type="presParOf" srcId="{EB4409E3-4225-7949-8354-D59D6F1BB94F}" destId="{1C800D3C-9963-7240-A24C-6548225B8F4F}" srcOrd="11"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46CED2-4B93-4D06-BC7B-4CED9C74B389}"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A20D1486-044A-4ABC-9E5D-7B3F3B39D916}">
      <dgm:prSet/>
      <dgm:spPr/>
      <dgm:t>
        <a:bodyPr/>
        <a:lstStyle/>
        <a:p>
          <a:r>
            <a:rPr lang="en-US" b="0" i="0" dirty="0">
              <a:solidFill>
                <a:schemeClr val="bg1"/>
              </a:solidFill>
            </a:rPr>
            <a:t>All the resources are available on the GitHub repo.</a:t>
          </a:r>
          <a:endParaRPr lang="en-US" dirty="0">
            <a:solidFill>
              <a:schemeClr val="bg1"/>
            </a:solidFill>
          </a:endParaRPr>
        </a:p>
      </dgm:t>
    </dgm:pt>
    <dgm:pt modelId="{AE180CC0-10B2-48E8-9575-5A8278D6BE5E}" type="parTrans" cxnId="{F86676D1-5A52-4D0F-9681-BFF2B87146EF}">
      <dgm:prSet/>
      <dgm:spPr/>
      <dgm:t>
        <a:bodyPr/>
        <a:lstStyle/>
        <a:p>
          <a:endParaRPr lang="en-US"/>
        </a:p>
      </dgm:t>
    </dgm:pt>
    <dgm:pt modelId="{A368889E-8C78-48F6-A89B-A812355ED37D}" type="sibTrans" cxnId="{F86676D1-5A52-4D0F-9681-BFF2B87146EF}">
      <dgm:prSet/>
      <dgm:spPr/>
      <dgm:t>
        <a:bodyPr/>
        <a:lstStyle/>
        <a:p>
          <a:endParaRPr lang="en-US"/>
        </a:p>
      </dgm:t>
    </dgm:pt>
    <dgm:pt modelId="{A826232C-896C-453F-A94E-EA6C1A57C706}">
      <dgm:prSet/>
      <dgm:spPr/>
      <dgm:t>
        <a:bodyPr/>
        <a:lstStyle/>
        <a:p>
          <a:r>
            <a:rPr lang="en-US" b="0" i="0" dirty="0">
              <a:solidFill>
                <a:schemeClr val="bg1"/>
              </a:solidFill>
            </a:rPr>
            <a:t>If you would like to program your own unit, the base Arduino code and the necessary libraries are provided.</a:t>
          </a:r>
          <a:endParaRPr lang="en-US" dirty="0">
            <a:solidFill>
              <a:schemeClr val="bg1"/>
            </a:solidFill>
          </a:endParaRPr>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solidFill>
                <a:schemeClr val="bg1"/>
              </a:solidFill>
            </a:rPr>
            <a:t>The Max patches used in my compositions as well as just the main receive patch is provided here as well. I am working to make a library that includes a lot of options for using the data.</a:t>
          </a:r>
          <a:endParaRPr lang="en-US" dirty="0">
            <a:solidFill>
              <a:schemeClr val="bg1"/>
            </a:solidFill>
          </a:endParaRPr>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dirty="0">
              <a:solidFill>
                <a:schemeClr val="bg1"/>
              </a:solidFill>
            </a:rPr>
            <a:t>Part lists, circuit diagrams, etc. are all available as well. I’m planning to sell these when complete, but if you want to make one yourself, I’ll have everything listed here. I’m unsure if I will offer it as a kit or not.</a:t>
          </a:r>
          <a:endParaRPr lang="en-US" dirty="0">
            <a:solidFill>
              <a:schemeClr val="bg1"/>
            </a:solidFill>
          </a:endParaRP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EB4409E3-4225-7949-8354-D59D6F1BB94F}" type="pres">
      <dgm:prSet presAssocID="{8046CED2-4B93-4D06-BC7B-4CED9C74B389}" presName="outerComposite" presStyleCnt="0">
        <dgm:presLayoutVars>
          <dgm:chMax val="5"/>
          <dgm:dir/>
          <dgm:resizeHandles val="exact"/>
        </dgm:presLayoutVars>
      </dgm:prSet>
      <dgm:spPr/>
    </dgm:pt>
    <dgm:pt modelId="{49405E0D-D4F0-CB4F-93F6-1ECAA4C68CD9}" type="pres">
      <dgm:prSet presAssocID="{8046CED2-4B93-4D06-BC7B-4CED9C74B389}" presName="dummyMaxCanvas" presStyleCnt="0">
        <dgm:presLayoutVars/>
      </dgm:prSet>
      <dgm:spPr/>
    </dgm:pt>
    <dgm:pt modelId="{3337F988-E9D2-1646-8CBE-5BF8DCD130F3}" type="pres">
      <dgm:prSet presAssocID="{8046CED2-4B93-4D06-BC7B-4CED9C74B389}" presName="FourNodes_1" presStyleLbl="node1" presStyleIdx="0" presStyleCnt="4">
        <dgm:presLayoutVars>
          <dgm:bulletEnabled val="1"/>
        </dgm:presLayoutVars>
      </dgm:prSet>
      <dgm:spPr/>
    </dgm:pt>
    <dgm:pt modelId="{1FAEF08C-4B63-3246-B52F-EF49E1CEAE3E}" type="pres">
      <dgm:prSet presAssocID="{8046CED2-4B93-4D06-BC7B-4CED9C74B389}" presName="FourNodes_2" presStyleLbl="node1" presStyleIdx="1" presStyleCnt="4">
        <dgm:presLayoutVars>
          <dgm:bulletEnabled val="1"/>
        </dgm:presLayoutVars>
      </dgm:prSet>
      <dgm:spPr/>
    </dgm:pt>
    <dgm:pt modelId="{529E3197-B7F3-6C43-9A22-DEE11BFDAFD2}" type="pres">
      <dgm:prSet presAssocID="{8046CED2-4B93-4D06-BC7B-4CED9C74B389}" presName="FourNodes_3" presStyleLbl="node1" presStyleIdx="2" presStyleCnt="4">
        <dgm:presLayoutVars>
          <dgm:bulletEnabled val="1"/>
        </dgm:presLayoutVars>
      </dgm:prSet>
      <dgm:spPr/>
    </dgm:pt>
    <dgm:pt modelId="{96E4BD7A-C393-C148-A27A-627DD890ED63}" type="pres">
      <dgm:prSet presAssocID="{8046CED2-4B93-4D06-BC7B-4CED9C74B389}" presName="FourNodes_4" presStyleLbl="node1" presStyleIdx="3" presStyleCnt="4">
        <dgm:presLayoutVars>
          <dgm:bulletEnabled val="1"/>
        </dgm:presLayoutVars>
      </dgm:prSet>
      <dgm:spPr/>
    </dgm:pt>
    <dgm:pt modelId="{6C772C09-7D42-B542-BA23-DB71718F113D}" type="pres">
      <dgm:prSet presAssocID="{8046CED2-4B93-4D06-BC7B-4CED9C74B389}" presName="FourConn_1-2" presStyleLbl="fgAccFollowNode1" presStyleIdx="0" presStyleCnt="3">
        <dgm:presLayoutVars>
          <dgm:bulletEnabled val="1"/>
        </dgm:presLayoutVars>
      </dgm:prSet>
      <dgm:spPr/>
    </dgm:pt>
    <dgm:pt modelId="{5A2516AF-8562-6D48-B12B-0F3DF92DECE8}" type="pres">
      <dgm:prSet presAssocID="{8046CED2-4B93-4D06-BC7B-4CED9C74B389}" presName="FourConn_2-3" presStyleLbl="fgAccFollowNode1" presStyleIdx="1" presStyleCnt="3">
        <dgm:presLayoutVars>
          <dgm:bulletEnabled val="1"/>
        </dgm:presLayoutVars>
      </dgm:prSet>
      <dgm:spPr/>
    </dgm:pt>
    <dgm:pt modelId="{B2E87196-52D3-F342-8504-6AB66803973F}" type="pres">
      <dgm:prSet presAssocID="{8046CED2-4B93-4D06-BC7B-4CED9C74B389}" presName="FourConn_3-4" presStyleLbl="fgAccFollowNode1" presStyleIdx="2" presStyleCnt="3">
        <dgm:presLayoutVars>
          <dgm:bulletEnabled val="1"/>
        </dgm:presLayoutVars>
      </dgm:prSet>
      <dgm:spPr/>
    </dgm:pt>
    <dgm:pt modelId="{FFAD8483-DF07-824E-AE2F-A12EC9B0910E}" type="pres">
      <dgm:prSet presAssocID="{8046CED2-4B93-4D06-BC7B-4CED9C74B389}" presName="FourNodes_1_text" presStyleLbl="node1" presStyleIdx="3" presStyleCnt="4">
        <dgm:presLayoutVars>
          <dgm:bulletEnabled val="1"/>
        </dgm:presLayoutVars>
      </dgm:prSet>
      <dgm:spPr/>
    </dgm:pt>
    <dgm:pt modelId="{C87D0FB5-E5C0-3841-B8C6-880AB33989C5}" type="pres">
      <dgm:prSet presAssocID="{8046CED2-4B93-4D06-BC7B-4CED9C74B389}" presName="FourNodes_2_text" presStyleLbl="node1" presStyleIdx="3" presStyleCnt="4">
        <dgm:presLayoutVars>
          <dgm:bulletEnabled val="1"/>
        </dgm:presLayoutVars>
      </dgm:prSet>
      <dgm:spPr/>
    </dgm:pt>
    <dgm:pt modelId="{B9214D6C-0F91-CD4E-B22C-0E7CC2BA0375}" type="pres">
      <dgm:prSet presAssocID="{8046CED2-4B93-4D06-BC7B-4CED9C74B389}" presName="FourNodes_3_text" presStyleLbl="node1" presStyleIdx="3" presStyleCnt="4">
        <dgm:presLayoutVars>
          <dgm:bulletEnabled val="1"/>
        </dgm:presLayoutVars>
      </dgm:prSet>
      <dgm:spPr/>
    </dgm:pt>
    <dgm:pt modelId="{1C800D3C-9963-7240-A24C-6548225B8F4F}" type="pres">
      <dgm:prSet presAssocID="{8046CED2-4B93-4D06-BC7B-4CED9C74B389}" presName="FourNodes_4_text" presStyleLbl="node1" presStyleIdx="3" presStyleCnt="4">
        <dgm:presLayoutVars>
          <dgm:bulletEnabled val="1"/>
        </dgm:presLayoutVars>
      </dgm:prSet>
      <dgm:spPr/>
    </dgm:pt>
  </dgm:ptLst>
  <dgm:cxnLst>
    <dgm:cxn modelId="{FB03D00D-2759-4820-8641-99659BDC0689}" srcId="{8046CED2-4B93-4D06-BC7B-4CED9C74B389}" destId="{CF316C1D-60A2-45A4-ABE0-3D3C75D81C48}" srcOrd="2" destOrd="0" parTransId="{1899151F-59F0-442E-819F-AD0D8A303790}" sibTransId="{F1B2DB2D-B18E-476C-83DC-82A90FFB5205}"/>
    <dgm:cxn modelId="{7664CC0F-0546-E949-B2A6-81283E560A75}" type="presOf" srcId="{8046CED2-4B93-4D06-BC7B-4CED9C74B389}" destId="{EB4409E3-4225-7949-8354-D59D6F1BB94F}" srcOrd="0" destOrd="0" presId="urn:microsoft.com/office/officeart/2005/8/layout/vProcess5"/>
    <dgm:cxn modelId="{F4A2EA1D-0A2E-2A42-A9EC-7290953ED502}" type="presOf" srcId="{CF316C1D-60A2-45A4-ABE0-3D3C75D81C48}" destId="{529E3197-B7F3-6C43-9A22-DEE11BFDAFD2}" srcOrd="0" destOrd="0" presId="urn:microsoft.com/office/officeart/2005/8/layout/vProcess5"/>
    <dgm:cxn modelId="{DB736143-EA38-4062-BE53-F1859C6B2E95}" srcId="{8046CED2-4B93-4D06-BC7B-4CED9C74B389}" destId="{47ED2933-789B-40BB-88C0-FBB0F08EB365}" srcOrd="3" destOrd="0" parTransId="{300902FF-8FD8-442E-A028-D646708ED92E}" sibTransId="{62C632D8-DFDD-4F71-ABD7-773275B31292}"/>
    <dgm:cxn modelId="{944B5952-45D6-7940-B806-5F600C645092}" type="presOf" srcId="{A826232C-896C-453F-A94E-EA6C1A57C706}" destId="{C87D0FB5-E5C0-3841-B8C6-880AB33989C5}" srcOrd="1" destOrd="0" presId="urn:microsoft.com/office/officeart/2005/8/layout/vProcess5"/>
    <dgm:cxn modelId="{CA096B54-6CFF-A543-B3CA-079FB9A6EF9C}" type="presOf" srcId="{E9E95A60-7AAD-499D-B271-0300022F72D4}" destId="{5A2516AF-8562-6D48-B12B-0F3DF92DECE8}" srcOrd="0" destOrd="0" presId="urn:microsoft.com/office/officeart/2005/8/layout/vProcess5"/>
    <dgm:cxn modelId="{8934BC59-834A-3341-AD72-32CBB54C8A63}" type="presOf" srcId="{47ED2933-789B-40BB-88C0-FBB0F08EB365}" destId="{96E4BD7A-C393-C148-A27A-627DD890ED63}" srcOrd="0" destOrd="0" presId="urn:microsoft.com/office/officeart/2005/8/layout/vProcess5"/>
    <dgm:cxn modelId="{B9DDB06E-DBAC-8B41-A8B7-AFBF2BEB4602}" type="presOf" srcId="{A826232C-896C-453F-A94E-EA6C1A57C706}" destId="{1FAEF08C-4B63-3246-B52F-EF49E1CEAE3E}" srcOrd="0" destOrd="0" presId="urn:microsoft.com/office/officeart/2005/8/layout/vProcess5"/>
    <dgm:cxn modelId="{CC14DB70-32E7-214F-8F5F-D4DBA9EAAAD4}" type="presOf" srcId="{A20D1486-044A-4ABC-9E5D-7B3F3B39D916}" destId="{3337F988-E9D2-1646-8CBE-5BF8DCD130F3}" srcOrd="0" destOrd="0" presId="urn:microsoft.com/office/officeart/2005/8/layout/vProcess5"/>
    <dgm:cxn modelId="{86C69781-9ECC-FE47-A528-E80DB7C613FD}" type="presOf" srcId="{CF316C1D-60A2-45A4-ABE0-3D3C75D81C48}" destId="{B9214D6C-0F91-CD4E-B22C-0E7CC2BA0375}" srcOrd="1" destOrd="0" presId="urn:microsoft.com/office/officeart/2005/8/layout/vProcess5"/>
    <dgm:cxn modelId="{475F1FA4-FB0A-A041-AA24-18771E6FFD76}" type="presOf" srcId="{A20D1486-044A-4ABC-9E5D-7B3F3B39D916}" destId="{FFAD8483-DF07-824E-AE2F-A12EC9B0910E}" srcOrd="1" destOrd="0" presId="urn:microsoft.com/office/officeart/2005/8/layout/vProcess5"/>
    <dgm:cxn modelId="{E30BAFAC-EFB1-874B-A553-CB3BE01CC068}" type="presOf" srcId="{A368889E-8C78-48F6-A89B-A812355ED37D}" destId="{6C772C09-7D42-B542-BA23-DB71718F113D}" srcOrd="0" destOrd="0" presId="urn:microsoft.com/office/officeart/2005/8/layout/vProcess5"/>
    <dgm:cxn modelId="{9EF7A3BC-00E0-442C-9C62-D0B13FA17F81}" srcId="{8046CED2-4B93-4D06-BC7B-4CED9C74B389}" destId="{A826232C-896C-453F-A94E-EA6C1A57C706}" srcOrd="1" destOrd="0" parTransId="{32818100-63CC-4B34-90F9-AE587B45F4B5}" sibTransId="{E9E95A60-7AAD-499D-B271-0300022F72D4}"/>
    <dgm:cxn modelId="{F86676D1-5A52-4D0F-9681-BFF2B87146EF}" srcId="{8046CED2-4B93-4D06-BC7B-4CED9C74B389}" destId="{A20D1486-044A-4ABC-9E5D-7B3F3B39D916}" srcOrd="0" destOrd="0" parTransId="{AE180CC0-10B2-48E8-9575-5A8278D6BE5E}" sibTransId="{A368889E-8C78-48F6-A89B-A812355ED37D}"/>
    <dgm:cxn modelId="{7186A6F2-4191-4C40-84DD-BF5B05E8FF89}" type="presOf" srcId="{F1B2DB2D-B18E-476C-83DC-82A90FFB5205}" destId="{B2E87196-52D3-F342-8504-6AB66803973F}" srcOrd="0" destOrd="0" presId="urn:microsoft.com/office/officeart/2005/8/layout/vProcess5"/>
    <dgm:cxn modelId="{EFB66FF3-D22A-C34A-BEC6-A4E462DAE1B9}" type="presOf" srcId="{47ED2933-789B-40BB-88C0-FBB0F08EB365}" destId="{1C800D3C-9963-7240-A24C-6548225B8F4F}" srcOrd="1" destOrd="0" presId="urn:microsoft.com/office/officeart/2005/8/layout/vProcess5"/>
    <dgm:cxn modelId="{5D740723-CE54-A444-AE5A-67A35B13D450}" type="presParOf" srcId="{EB4409E3-4225-7949-8354-D59D6F1BB94F}" destId="{49405E0D-D4F0-CB4F-93F6-1ECAA4C68CD9}" srcOrd="0" destOrd="0" presId="urn:microsoft.com/office/officeart/2005/8/layout/vProcess5"/>
    <dgm:cxn modelId="{9C7F0E8C-F8A5-6A4A-B631-E5DD7C0D62B8}" type="presParOf" srcId="{EB4409E3-4225-7949-8354-D59D6F1BB94F}" destId="{3337F988-E9D2-1646-8CBE-5BF8DCD130F3}" srcOrd="1" destOrd="0" presId="urn:microsoft.com/office/officeart/2005/8/layout/vProcess5"/>
    <dgm:cxn modelId="{AF8F1B6E-1C69-C144-91C6-893FEF4462AE}" type="presParOf" srcId="{EB4409E3-4225-7949-8354-D59D6F1BB94F}" destId="{1FAEF08C-4B63-3246-B52F-EF49E1CEAE3E}" srcOrd="2" destOrd="0" presId="urn:microsoft.com/office/officeart/2005/8/layout/vProcess5"/>
    <dgm:cxn modelId="{CA44F07C-D401-C241-A149-D3B8D93D7E55}" type="presParOf" srcId="{EB4409E3-4225-7949-8354-D59D6F1BB94F}" destId="{529E3197-B7F3-6C43-9A22-DEE11BFDAFD2}" srcOrd="3" destOrd="0" presId="urn:microsoft.com/office/officeart/2005/8/layout/vProcess5"/>
    <dgm:cxn modelId="{981A5025-D430-5E43-825A-BB9841C096C8}" type="presParOf" srcId="{EB4409E3-4225-7949-8354-D59D6F1BB94F}" destId="{96E4BD7A-C393-C148-A27A-627DD890ED63}" srcOrd="4" destOrd="0" presId="urn:microsoft.com/office/officeart/2005/8/layout/vProcess5"/>
    <dgm:cxn modelId="{3C7AFBA6-AD4C-DA4F-A791-5D2A19613CD1}" type="presParOf" srcId="{EB4409E3-4225-7949-8354-D59D6F1BB94F}" destId="{6C772C09-7D42-B542-BA23-DB71718F113D}" srcOrd="5" destOrd="0" presId="urn:microsoft.com/office/officeart/2005/8/layout/vProcess5"/>
    <dgm:cxn modelId="{4F180B51-996A-2146-A31C-B13F4C219301}" type="presParOf" srcId="{EB4409E3-4225-7949-8354-D59D6F1BB94F}" destId="{5A2516AF-8562-6D48-B12B-0F3DF92DECE8}" srcOrd="6" destOrd="0" presId="urn:microsoft.com/office/officeart/2005/8/layout/vProcess5"/>
    <dgm:cxn modelId="{C0EDDA53-817D-354C-923C-E37247920680}" type="presParOf" srcId="{EB4409E3-4225-7949-8354-D59D6F1BB94F}" destId="{B2E87196-52D3-F342-8504-6AB66803973F}" srcOrd="7" destOrd="0" presId="urn:microsoft.com/office/officeart/2005/8/layout/vProcess5"/>
    <dgm:cxn modelId="{D1B3EA06-5422-0146-BD9E-B7E8D057D948}" type="presParOf" srcId="{EB4409E3-4225-7949-8354-D59D6F1BB94F}" destId="{FFAD8483-DF07-824E-AE2F-A12EC9B0910E}" srcOrd="8" destOrd="0" presId="urn:microsoft.com/office/officeart/2005/8/layout/vProcess5"/>
    <dgm:cxn modelId="{D86A6D5A-2052-C548-AADF-2D6247C04BF6}" type="presParOf" srcId="{EB4409E3-4225-7949-8354-D59D6F1BB94F}" destId="{C87D0FB5-E5C0-3841-B8C6-880AB33989C5}" srcOrd="9" destOrd="0" presId="urn:microsoft.com/office/officeart/2005/8/layout/vProcess5"/>
    <dgm:cxn modelId="{7F063259-6A32-024C-AA6A-AA43B7E4F425}" type="presParOf" srcId="{EB4409E3-4225-7949-8354-D59D6F1BB94F}" destId="{B9214D6C-0F91-CD4E-B22C-0E7CC2BA0375}" srcOrd="10" destOrd="0" presId="urn:microsoft.com/office/officeart/2005/8/layout/vProcess5"/>
    <dgm:cxn modelId="{E92E26C1-E4C8-6C40-A0A6-B8F108F4BAF0}" type="presParOf" srcId="{EB4409E3-4225-7949-8354-D59D6F1BB94F}" destId="{1C800D3C-9963-7240-A24C-6548225B8F4F}" srcOrd="11"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7F988-E9D2-1646-8CBE-5BF8DCD130F3}">
      <dsp:nvSpPr>
        <dsp:cNvPr id="0" name=""/>
        <dsp:cNvSpPr/>
      </dsp:nvSpPr>
      <dsp:spPr>
        <a:xfrm>
          <a:off x="0" y="0"/>
          <a:ext cx="5642611" cy="669311"/>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bg1"/>
              </a:solidFill>
            </a:rPr>
            <a:t>Attach LEDs and Resistors with Toaster Oven</a:t>
          </a:r>
          <a:endParaRPr lang="en-US" sz="1200" kern="1200" dirty="0">
            <a:solidFill>
              <a:schemeClr val="bg1"/>
            </a:solidFill>
          </a:endParaRPr>
        </a:p>
      </dsp:txBody>
      <dsp:txXfrm>
        <a:off x="19603" y="19603"/>
        <a:ext cx="4863815" cy="630105"/>
      </dsp:txXfrm>
    </dsp:sp>
    <dsp:sp modelId="{1FAEF08C-4B63-3246-B52F-EF49E1CEAE3E}">
      <dsp:nvSpPr>
        <dsp:cNvPr id="0" name=""/>
        <dsp:cNvSpPr/>
      </dsp:nvSpPr>
      <dsp:spPr>
        <a:xfrm>
          <a:off x="472568" y="791004"/>
          <a:ext cx="5642611" cy="66931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bg1"/>
              </a:solidFill>
            </a:rPr>
            <a:t>Solder the larger chips directly to the main PCB. This keeps the main unit as thin as possible.</a:t>
          </a:r>
          <a:endParaRPr lang="en-US" sz="1200" kern="1200" dirty="0">
            <a:solidFill>
              <a:schemeClr val="bg1"/>
            </a:solidFill>
          </a:endParaRPr>
        </a:p>
      </dsp:txBody>
      <dsp:txXfrm>
        <a:off x="492171" y="810607"/>
        <a:ext cx="4695783" cy="630105"/>
      </dsp:txXfrm>
    </dsp:sp>
    <dsp:sp modelId="{529E3197-B7F3-6C43-9A22-DEE11BFDAFD2}">
      <dsp:nvSpPr>
        <dsp:cNvPr id="0" name=""/>
        <dsp:cNvSpPr/>
      </dsp:nvSpPr>
      <dsp:spPr>
        <a:xfrm>
          <a:off x="938084" y="1582009"/>
          <a:ext cx="5642611" cy="66931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bg1"/>
              </a:solidFill>
            </a:rPr>
            <a:t>Attach the connectors to the main board. These are connected by ribbon cables and are supported by the outer case itself.</a:t>
          </a:r>
          <a:endParaRPr lang="en-US" sz="1200" kern="1200" dirty="0">
            <a:solidFill>
              <a:schemeClr val="bg1"/>
            </a:solidFill>
          </a:endParaRPr>
        </a:p>
      </dsp:txBody>
      <dsp:txXfrm>
        <a:off x="957687" y="1601612"/>
        <a:ext cx="4702837" cy="630105"/>
      </dsp:txXfrm>
    </dsp:sp>
    <dsp:sp modelId="{96E4BD7A-C393-C148-A27A-627DD890ED63}">
      <dsp:nvSpPr>
        <dsp:cNvPr id="0" name=""/>
        <dsp:cNvSpPr/>
      </dsp:nvSpPr>
      <dsp:spPr>
        <a:xfrm>
          <a:off x="1410652" y="2373014"/>
          <a:ext cx="5642611" cy="66931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bg1"/>
              </a:solidFill>
            </a:rPr>
            <a:t>Add a power switch in between the battery and the charging port.</a:t>
          </a:r>
          <a:endParaRPr lang="en-US" sz="1200" kern="1200" dirty="0">
            <a:solidFill>
              <a:schemeClr val="bg1"/>
            </a:solidFill>
          </a:endParaRPr>
        </a:p>
      </dsp:txBody>
      <dsp:txXfrm>
        <a:off x="1430255" y="2392617"/>
        <a:ext cx="4695783" cy="630105"/>
      </dsp:txXfrm>
    </dsp:sp>
    <dsp:sp modelId="{6C772C09-7D42-B542-BA23-DB71718F113D}">
      <dsp:nvSpPr>
        <dsp:cNvPr id="0" name=""/>
        <dsp:cNvSpPr/>
      </dsp:nvSpPr>
      <dsp:spPr>
        <a:xfrm>
          <a:off x="5207558" y="512631"/>
          <a:ext cx="435052" cy="435052"/>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05445" y="512631"/>
        <a:ext cx="239278" cy="327377"/>
      </dsp:txXfrm>
    </dsp:sp>
    <dsp:sp modelId="{5A2516AF-8562-6D48-B12B-0F3DF92DECE8}">
      <dsp:nvSpPr>
        <dsp:cNvPr id="0" name=""/>
        <dsp:cNvSpPr/>
      </dsp:nvSpPr>
      <dsp:spPr>
        <a:xfrm>
          <a:off x="5680127" y="1303636"/>
          <a:ext cx="435052" cy="435052"/>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78014" y="1303636"/>
        <a:ext cx="239278" cy="327377"/>
      </dsp:txXfrm>
    </dsp:sp>
    <dsp:sp modelId="{B2E87196-52D3-F342-8504-6AB66803973F}">
      <dsp:nvSpPr>
        <dsp:cNvPr id="0" name=""/>
        <dsp:cNvSpPr/>
      </dsp:nvSpPr>
      <dsp:spPr>
        <a:xfrm>
          <a:off x="6145642" y="2094641"/>
          <a:ext cx="435052" cy="435052"/>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43529" y="2094641"/>
        <a:ext cx="239278" cy="327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7F988-E9D2-1646-8CBE-5BF8DCD130F3}">
      <dsp:nvSpPr>
        <dsp:cNvPr id="0" name=""/>
        <dsp:cNvSpPr/>
      </dsp:nvSpPr>
      <dsp:spPr>
        <a:xfrm>
          <a:off x="0" y="0"/>
          <a:ext cx="5642611" cy="669311"/>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bg1"/>
              </a:solidFill>
            </a:rPr>
            <a:t>All the resources are available on the GitHub repo.</a:t>
          </a:r>
          <a:endParaRPr lang="en-US" sz="1000" kern="1200" dirty="0">
            <a:solidFill>
              <a:schemeClr val="bg1"/>
            </a:solidFill>
          </a:endParaRPr>
        </a:p>
      </dsp:txBody>
      <dsp:txXfrm>
        <a:off x="19603" y="19603"/>
        <a:ext cx="4863815" cy="630105"/>
      </dsp:txXfrm>
    </dsp:sp>
    <dsp:sp modelId="{1FAEF08C-4B63-3246-B52F-EF49E1CEAE3E}">
      <dsp:nvSpPr>
        <dsp:cNvPr id="0" name=""/>
        <dsp:cNvSpPr/>
      </dsp:nvSpPr>
      <dsp:spPr>
        <a:xfrm>
          <a:off x="472568" y="791004"/>
          <a:ext cx="5642611" cy="66931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bg1"/>
              </a:solidFill>
            </a:rPr>
            <a:t>If you would like to program your own unit, the base Arduino code and the necessary libraries are provided.</a:t>
          </a:r>
          <a:endParaRPr lang="en-US" sz="1000" kern="1200" dirty="0">
            <a:solidFill>
              <a:schemeClr val="bg1"/>
            </a:solidFill>
          </a:endParaRPr>
        </a:p>
      </dsp:txBody>
      <dsp:txXfrm>
        <a:off x="492171" y="810607"/>
        <a:ext cx="4695783" cy="630105"/>
      </dsp:txXfrm>
    </dsp:sp>
    <dsp:sp modelId="{529E3197-B7F3-6C43-9A22-DEE11BFDAFD2}">
      <dsp:nvSpPr>
        <dsp:cNvPr id="0" name=""/>
        <dsp:cNvSpPr/>
      </dsp:nvSpPr>
      <dsp:spPr>
        <a:xfrm>
          <a:off x="938084" y="1582009"/>
          <a:ext cx="5642611" cy="66931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bg1"/>
              </a:solidFill>
            </a:rPr>
            <a:t>The Max patches used in my compositions as well as just the main receive patch is provided here as well. I am working to make a library that includes a lot of options for using the data.</a:t>
          </a:r>
          <a:endParaRPr lang="en-US" sz="1000" kern="1200" dirty="0">
            <a:solidFill>
              <a:schemeClr val="bg1"/>
            </a:solidFill>
          </a:endParaRPr>
        </a:p>
      </dsp:txBody>
      <dsp:txXfrm>
        <a:off x="957687" y="1601612"/>
        <a:ext cx="4702837" cy="630105"/>
      </dsp:txXfrm>
    </dsp:sp>
    <dsp:sp modelId="{96E4BD7A-C393-C148-A27A-627DD890ED63}">
      <dsp:nvSpPr>
        <dsp:cNvPr id="0" name=""/>
        <dsp:cNvSpPr/>
      </dsp:nvSpPr>
      <dsp:spPr>
        <a:xfrm>
          <a:off x="1410652" y="2373014"/>
          <a:ext cx="5642611" cy="66931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bg1"/>
              </a:solidFill>
            </a:rPr>
            <a:t>Part lists, circuit diagrams, etc. are all available as well. I’m planning to sell these when complete, but if you want to make one yourself, I’ll have everything listed here. I’m unsure if I will offer it as a kit or not.</a:t>
          </a:r>
          <a:endParaRPr lang="en-US" sz="1000" kern="1200" dirty="0">
            <a:solidFill>
              <a:schemeClr val="bg1"/>
            </a:solidFill>
          </a:endParaRPr>
        </a:p>
      </dsp:txBody>
      <dsp:txXfrm>
        <a:off x="1430255" y="2392617"/>
        <a:ext cx="4695783" cy="630105"/>
      </dsp:txXfrm>
    </dsp:sp>
    <dsp:sp modelId="{6C772C09-7D42-B542-BA23-DB71718F113D}">
      <dsp:nvSpPr>
        <dsp:cNvPr id="0" name=""/>
        <dsp:cNvSpPr/>
      </dsp:nvSpPr>
      <dsp:spPr>
        <a:xfrm>
          <a:off x="5207558" y="512631"/>
          <a:ext cx="435052" cy="435052"/>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05445" y="512631"/>
        <a:ext cx="239278" cy="327377"/>
      </dsp:txXfrm>
    </dsp:sp>
    <dsp:sp modelId="{5A2516AF-8562-6D48-B12B-0F3DF92DECE8}">
      <dsp:nvSpPr>
        <dsp:cNvPr id="0" name=""/>
        <dsp:cNvSpPr/>
      </dsp:nvSpPr>
      <dsp:spPr>
        <a:xfrm>
          <a:off x="5680127" y="1303636"/>
          <a:ext cx="435052" cy="435052"/>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78014" y="1303636"/>
        <a:ext cx="239278" cy="327377"/>
      </dsp:txXfrm>
    </dsp:sp>
    <dsp:sp modelId="{B2E87196-52D3-F342-8504-6AB66803973F}">
      <dsp:nvSpPr>
        <dsp:cNvPr id="0" name=""/>
        <dsp:cNvSpPr/>
      </dsp:nvSpPr>
      <dsp:spPr>
        <a:xfrm>
          <a:off x="6145642" y="2094641"/>
          <a:ext cx="435052" cy="435052"/>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43529" y="2094641"/>
        <a:ext cx="239278" cy="32737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6bb97b5f0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6bb97b5f0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3697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59388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55155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7908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98297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76763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72687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7058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4431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4732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293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85914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28455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2399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8944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4396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5668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7898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60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1385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5048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07433121"/>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1.jpe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png"/><Relationship Id="rId7" Type="http://schemas.openxmlformats.org/officeDocument/2006/relationships/diagramData" Target="../diagrams/data2.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microsoft.com/office/2007/relationships/diagramDrawing" Target="../diagrams/drawing2.xml"/><Relationship Id="rId5" Type="http://schemas.openxmlformats.org/officeDocument/2006/relationships/image" Target="../media/image4.png"/><Relationship Id="rId10" Type="http://schemas.openxmlformats.org/officeDocument/2006/relationships/diagramColors" Target="../diagrams/colors2.xml"/><Relationship Id="rId4" Type="http://schemas.openxmlformats.org/officeDocument/2006/relationships/image" Target="../media/image3.png"/><Relationship Id="rId9"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58"/>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59;p13"/>
          <p:cNvSpPr txBox="1">
            <a:spLocks noGrp="1"/>
          </p:cNvSpPr>
          <p:nvPr>
            <p:ph type="ctrTitle"/>
          </p:nvPr>
        </p:nvSpPr>
        <p:spPr>
          <a:xfrm>
            <a:off x="741520" y="797562"/>
            <a:ext cx="4525805" cy="3608797"/>
          </a:xfrm>
          <a:prstGeom prst="rect">
            <a:avLst/>
          </a:prstGeom>
        </p:spPr>
        <p:txBody>
          <a:bodyPr spcFirstLastPara="1" lIns="91425" tIns="91425" rIns="91425" bIns="91425" anchor="ctr" anchorCtr="0">
            <a:normAutofit/>
          </a:bodyPr>
          <a:lstStyle/>
          <a:p>
            <a:pPr marL="0" lvl="0" indent="0" algn="r" rtl="0">
              <a:spcBef>
                <a:spcPts val="0"/>
              </a:spcBef>
              <a:spcAft>
                <a:spcPts val="0"/>
              </a:spcAft>
              <a:buNone/>
            </a:pPr>
            <a:r>
              <a:rPr lang="en-US" sz="5000" dirty="0"/>
              <a:t>Working with the Cyberinet</a:t>
            </a:r>
          </a:p>
        </p:txBody>
      </p:sp>
      <p:sp>
        <p:nvSpPr>
          <p:cNvPr id="67" name="Rectangle 66">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3"/>
          <p:cNvSpPr txBox="1">
            <a:spLocks noGrp="1"/>
          </p:cNvSpPr>
          <p:nvPr>
            <p:ph type="subTitle" idx="1"/>
          </p:nvPr>
        </p:nvSpPr>
        <p:spPr>
          <a:xfrm>
            <a:off x="5914411" y="797562"/>
            <a:ext cx="1943714" cy="3608797"/>
          </a:xfrm>
          <a:prstGeom prst="rect">
            <a:avLst/>
          </a:prstGeom>
        </p:spPr>
        <p:txBody>
          <a:bodyPr spcFirstLastPara="1" lIns="91425" tIns="91425" rIns="91425" bIns="91425" anchor="ctr" anchorCtr="0">
            <a:normAutofit/>
          </a:bodyPr>
          <a:lstStyle/>
          <a:p>
            <a:pPr marL="0" lvl="0" indent="0" rtl="0">
              <a:spcBef>
                <a:spcPts val="0"/>
              </a:spcBef>
              <a:spcAft>
                <a:spcPts val="600"/>
              </a:spcAft>
              <a:buNone/>
            </a:pPr>
            <a:r>
              <a:rPr lang="en" dirty="0"/>
              <a:t>Matthew A. Bardin (2023)</a:t>
            </a:r>
            <a:endParaRPr lang="en-US" dirty="0"/>
          </a:p>
        </p:txBody>
      </p:sp>
      <p:sp>
        <p:nvSpPr>
          <p:cNvPr id="69" name="Rectangle 68">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3" name="Picture 18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5" name="Picture 18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7" name="Oval 18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9" name="Picture 18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1" name="Picture 19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3" name="Rectangle 19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7"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199" name="Freeform: Shape 198">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1" name="Rectangle 200">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3" name="Group 202">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4" name="Picture 203">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5" name="Picture 204">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6" name="Oval 205">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7" name="Picture 206">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8" name="Picture 207">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10</a:t>
            </a:fld>
            <a:endParaRPr lang="en-US" sz="2800" b="0" i="0" kern="1200" dirty="0">
              <a:solidFill>
                <a:schemeClr val="tx1">
                  <a:tint val="75000"/>
                </a:schemeClr>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0" kern="1200" dirty="0">
                <a:solidFill>
                  <a:schemeClr val="bg2"/>
                </a:solidFill>
                <a:latin typeface="+mj-lt"/>
                <a:ea typeface="+mj-ea"/>
                <a:cs typeface="+mj-cs"/>
              </a:rPr>
              <a:t>Puzzle of a Park (2023)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702076"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p:txBody>
      </p:sp>
    </p:spTree>
    <p:extLst>
      <p:ext uri="{BB962C8B-B14F-4D97-AF65-F5344CB8AC3E}">
        <p14:creationId xmlns:p14="http://schemas.microsoft.com/office/powerpoint/2010/main" val="3191590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pic>
        <p:nvPicPr>
          <p:cNvPr id="188" name="Google Shape;188;p34"/>
          <p:cNvPicPr preferRelativeResize="0"/>
          <p:nvPr/>
        </p:nvPicPr>
        <p:blipFill>
          <a:blip r:embed="rId3">
            <a:alphaModFix/>
          </a:blip>
          <a:stretch>
            <a:fillRect/>
          </a:stretch>
        </p:blipFill>
        <p:spPr>
          <a:xfrm>
            <a:off x="4478821" y="-7900"/>
            <a:ext cx="3994778" cy="5159301"/>
          </a:xfrm>
          <a:prstGeom prst="rect">
            <a:avLst/>
          </a:prstGeom>
          <a:noFill/>
          <a:ln>
            <a:noFill/>
          </a:ln>
        </p:spPr>
      </p:pic>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11</a:t>
            </a:fld>
            <a:endParaRPr lang="en"/>
          </a:p>
        </p:txBody>
      </p:sp>
    </p:spTree>
    <p:extLst>
      <p:ext uri="{BB962C8B-B14F-4D97-AF65-F5344CB8AC3E}">
        <p14:creationId xmlns:p14="http://schemas.microsoft.com/office/powerpoint/2010/main" val="2020380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4200" dirty="0"/>
              <a:t>Assembling the Unit</a:t>
            </a:r>
          </a:p>
        </p:txBody>
      </p:sp>
      <p:graphicFrame>
        <p:nvGraphicFramePr>
          <p:cNvPr id="6" name="Text Placeholder 2">
            <a:extLst>
              <a:ext uri="{FF2B5EF4-FFF2-40B4-BE49-F238E27FC236}">
                <a16:creationId xmlns:a16="http://schemas.microsoft.com/office/drawing/2014/main" id="{4A3FAF2D-B75C-014C-4602-CDEF39E26DDE}"/>
              </a:ext>
            </a:extLst>
          </p:cNvPr>
          <p:cNvGraphicFramePr/>
          <p:nvPr>
            <p:extLst>
              <p:ext uri="{D42A27DB-BD31-4B8C-83A1-F6EECF244321}">
                <p14:modId xmlns:p14="http://schemas.microsoft.com/office/powerpoint/2010/main" val="2620384320"/>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58868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 (with and without housing)</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9" name="Picture 12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1" name="Picture 13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3" name="Oval 13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5" name="Picture 13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7" name="Picture 13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9" name="Rectangle 13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3" name="Google Shape;123;p23"/>
          <p:cNvSpPr txBox="1">
            <a:spLocks noGrp="1"/>
          </p:cNvSpPr>
          <p:nvPr>
            <p:ph type="title"/>
          </p:nvPr>
        </p:nvSpPr>
        <p:spPr>
          <a:xfrm>
            <a:off x="3654009" y="1085850"/>
            <a:ext cx="39167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solidFill>
                  <a:srgbClr val="EBEBEB"/>
                </a:solidFill>
              </a:rPr>
              <a:t>How it works</a:t>
            </a:r>
          </a:p>
        </p:txBody>
      </p:sp>
      <p:sp>
        <p:nvSpPr>
          <p:cNvPr id="14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01769"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25" name="Picture 124">
            <a:extLst>
              <a:ext uri="{FF2B5EF4-FFF2-40B4-BE49-F238E27FC236}">
                <a16:creationId xmlns:a16="http://schemas.microsoft.com/office/drawing/2014/main" id="{6A39C39C-6202-406F-D458-76E593FB2D40}"/>
              </a:ext>
            </a:extLst>
          </p:cNvPr>
          <p:cNvPicPr>
            <a:picLocks noChangeAspect="1"/>
          </p:cNvPicPr>
          <p:nvPr/>
        </p:nvPicPr>
        <p:blipFill rotWithShape="1">
          <a:blip r:embed="rId8"/>
          <a:srcRect l="25338" r="9310" b="2"/>
          <a:stretch/>
        </p:blipFill>
        <p:spPr>
          <a:xfrm>
            <a:off x="20" y="10"/>
            <a:ext cx="3361453" cy="51434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145" name="Rectangle 144">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Collects data</a:t>
            </a:r>
            <a:endParaRPr dirty="0"/>
          </a:p>
        </p:txBody>
      </p:sp>
      <p:sp>
        <p:nvSpPr>
          <p:cNvPr id="129" name="Google Shape;129;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Cyberinet’s .ino code and attached sensors manage the collection of the performance data.</a:t>
            </a:r>
            <a:endParaRPr/>
          </a:p>
          <a:p>
            <a:pPr marL="457200" lvl="0" indent="-342900" algn="l" rtl="0">
              <a:spcBef>
                <a:spcPts val="1200"/>
              </a:spcBef>
              <a:spcAft>
                <a:spcPts val="0"/>
              </a:spcAft>
              <a:buSzPts val="1800"/>
              <a:buChar char="●"/>
            </a:pPr>
            <a:r>
              <a:rPr lang="en"/>
              <a:t>SDP31: Measures differential air pressure between the inside and outside of the instrument. Small tubes connect to the sensor to facilitate this. Also measures temperature.</a:t>
            </a:r>
            <a:endParaRPr/>
          </a:p>
          <a:p>
            <a:pPr marL="457200" lvl="0" indent="-342900" algn="l" rtl="0">
              <a:spcBef>
                <a:spcPts val="0"/>
              </a:spcBef>
              <a:spcAft>
                <a:spcPts val="0"/>
              </a:spcAft>
              <a:buSzPts val="1800"/>
              <a:buChar char="●"/>
            </a:pPr>
            <a:r>
              <a:rPr lang="en"/>
              <a:t>MPU6050: Measures performer movement in 6 axis. </a:t>
            </a:r>
            <a:endParaRPr/>
          </a:p>
          <a:p>
            <a:pPr marL="457200" lvl="0" indent="-342900" algn="l" rtl="0">
              <a:spcBef>
                <a:spcPts val="0"/>
              </a:spcBef>
              <a:spcAft>
                <a:spcPts val="0"/>
              </a:spcAft>
              <a:buSzPts val="1800"/>
              <a:buChar char="●"/>
            </a:pPr>
            <a:r>
              <a:rPr lang="en"/>
              <a:t>Buttons: triggerable by the performer</a:t>
            </a:r>
            <a:endParaRPr/>
          </a:p>
          <a:p>
            <a:pPr marL="0" lvl="0" indent="0" algn="l" rtl="0">
              <a:spcBef>
                <a:spcPts val="1200"/>
              </a:spcBef>
              <a:spcAft>
                <a:spcPts val="1200"/>
              </a:spcAft>
              <a:buNone/>
            </a:pPr>
            <a:endParaRPr/>
          </a:p>
        </p:txBody>
      </p:sp>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Transmits wirelessly</a:t>
            </a:r>
            <a:endParaRPr dirty="0"/>
          </a:p>
        </p:txBody>
      </p:sp>
      <p:sp>
        <p:nvSpPr>
          <p:cNvPr id="135" name="Google Shape;135;p2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main unit’s ESP-32 board the transmitting as well as the data collection.</a:t>
            </a:r>
            <a:endParaRPr/>
          </a:p>
          <a:p>
            <a:pPr marL="0" lvl="0" indent="0" algn="l" rtl="0">
              <a:spcBef>
                <a:spcPts val="1200"/>
              </a:spcBef>
              <a:spcAft>
                <a:spcPts val="1200"/>
              </a:spcAft>
              <a:buNone/>
            </a:pPr>
            <a:r>
              <a:rPr lang="en"/>
              <a:t>By including the Arduino library “BluetoothSerial” the DEVKIT can transmit serial communications through a bluetooth connection. The device name is “Cyberinet V1.x” and currently requires no password to connect.</a:t>
            </a:r>
            <a:endParaRPr/>
          </a:p>
        </p:txBody>
      </p:sp>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3" name="Picture 18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5" name="Picture 18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7" name="Oval 18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9" name="Picture 18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1" name="Picture 19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3" name="Rectangle 19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7"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199" name="Freeform: Shape 198">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1" name="Rectangle 200">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3" name="Group 202">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4" name="Picture 203">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5" name="Picture 204">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6" name="Oval 205">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7" name="Picture 206">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8" name="Picture 207">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17</a:t>
            </a:fld>
            <a:endParaRPr lang="en"/>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Ethereal Presence (2022)</a:t>
            </a:r>
            <a:endParaRPr/>
          </a:p>
        </p:txBody>
      </p:sp>
      <p:sp>
        <p:nvSpPr>
          <p:cNvPr id="182" name="Google Shape;182;p3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Utilizes gyroscope and airflow sensors</a:t>
            </a:r>
            <a:endParaRPr/>
          </a:p>
          <a:p>
            <a:pPr marL="0" lvl="0" indent="0" algn="l" rtl="0">
              <a:spcBef>
                <a:spcPts val="1200"/>
              </a:spcBef>
              <a:spcAft>
                <a:spcPts val="0"/>
              </a:spcAft>
              <a:buNone/>
            </a:pPr>
            <a:r>
              <a:rPr lang="en"/>
              <a:t>As the performer moves, the position of their instrument changes the pitch content of the accompaniment.</a:t>
            </a:r>
            <a:endParaRPr/>
          </a:p>
          <a:p>
            <a:pPr marL="0" lvl="0" indent="0" algn="l" rtl="0">
              <a:spcBef>
                <a:spcPts val="1200"/>
              </a:spcBef>
              <a:spcAft>
                <a:spcPts val="0"/>
              </a:spcAft>
              <a:buNone/>
            </a:pPr>
            <a:r>
              <a:rPr lang="en"/>
              <a:t>Computer synthesis has 2 main textures:</a:t>
            </a:r>
            <a:endParaRPr/>
          </a:p>
          <a:p>
            <a:pPr marL="457200" lvl="0" indent="-342900" algn="l" rtl="0">
              <a:spcBef>
                <a:spcPts val="1200"/>
              </a:spcBef>
              <a:spcAft>
                <a:spcPts val="0"/>
              </a:spcAft>
              <a:buSzPts val="1800"/>
              <a:buChar char="●"/>
            </a:pPr>
            <a:r>
              <a:rPr lang="en"/>
              <a:t>Filtered pink noise to provide backing texture</a:t>
            </a:r>
            <a:endParaRPr/>
          </a:p>
          <a:p>
            <a:pPr marL="457200" lvl="0" indent="-342900" algn="l" rtl="0">
              <a:spcBef>
                <a:spcPts val="0"/>
              </a:spcBef>
              <a:spcAft>
                <a:spcPts val="0"/>
              </a:spcAft>
              <a:buSzPts val="1800"/>
              <a:buChar char="●"/>
            </a:pPr>
            <a:r>
              <a:rPr lang="en"/>
              <a:t>Modified FM synthesis to provide accompaniment to the soloist</a:t>
            </a:r>
            <a:endParaRPr/>
          </a:p>
          <a:p>
            <a:pPr marL="0" lvl="0" indent="0" algn="l" rtl="0">
              <a:spcBef>
                <a:spcPts val="1200"/>
              </a:spcBef>
              <a:spcAft>
                <a:spcPts val="0"/>
              </a:spcAft>
              <a:buNone/>
            </a:pPr>
            <a:r>
              <a:rPr lang="en"/>
              <a:t>Music alters between different styles to encourage a variety of performance movements.</a:t>
            </a:r>
            <a:endParaRPr/>
          </a:p>
          <a:p>
            <a:pPr marL="0" lvl="0" indent="0" algn="l" rtl="0">
              <a:spcBef>
                <a:spcPts val="1200"/>
              </a:spcBef>
              <a:spcAft>
                <a:spcPts val="1200"/>
              </a:spcAft>
              <a:buNone/>
            </a:pPr>
            <a:r>
              <a:rPr lang="en"/>
              <a:t>Wide tempo variety helps encourage a non-identical performances.</a:t>
            </a:r>
            <a:endParaRPr/>
          </a:p>
        </p:txBody>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71" name="Picture 7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73" name="Picture 7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75" name="Oval 7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79" name="Picture 7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81" name="Rectangle 8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8">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83" name="Rectangle 8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pic>
        <p:nvPicPr>
          <p:cNvPr id="188" name="Google Shape;188;p34"/>
          <p:cNvPicPr preferRelativeResize="0"/>
          <p:nvPr/>
        </p:nvPicPr>
        <p:blipFill>
          <a:blip r:embed="rId3">
            <a:alphaModFix/>
          </a:blip>
          <a:stretch>
            <a:fillRect/>
          </a:stretch>
        </p:blipFill>
        <p:spPr>
          <a:xfrm>
            <a:off x="4478821" y="-7900"/>
            <a:ext cx="3994778" cy="5159301"/>
          </a:xfrm>
          <a:prstGeom prst="rect">
            <a:avLst/>
          </a:prstGeom>
          <a:noFill/>
          <a:ln>
            <a:noFill/>
          </a:ln>
        </p:spPr>
      </p:pic>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19</a:t>
            </a:fld>
            <a:endParaRPr lang="e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The main goal of the Cyberinet is to collect and transmit the sensor data.</a:t>
            </a:r>
            <a:endParaRPr/>
          </a:p>
          <a:p>
            <a:pPr marL="0" lvl="0" indent="0" algn="l" rtl="0">
              <a:spcBef>
                <a:spcPts val="1200"/>
              </a:spcBef>
              <a:spcAft>
                <a:spcPts val="0"/>
              </a:spcAft>
              <a:buNone/>
            </a:pPr>
            <a:r>
              <a:rPr lang="en"/>
              <a:t>From there it is largely up to the user to decide what they want to to with the data.</a:t>
            </a:r>
            <a:endParaRPr/>
          </a:p>
          <a:p>
            <a:pPr marL="0" lvl="0" indent="0" algn="l" rtl="0">
              <a:spcBef>
                <a:spcPts val="1200"/>
              </a:spcBef>
              <a:spcAft>
                <a:spcPts val="0"/>
              </a:spcAft>
              <a:buNone/>
            </a:pPr>
            <a:r>
              <a:rPr lang="en"/>
              <a:t>To help with that I have also created a series of Max patches that can be used to control various elements of a Max patch including:</a:t>
            </a:r>
            <a:endParaRPr/>
          </a:p>
          <a:p>
            <a:pPr marL="457200" lvl="0" indent="-317182" algn="l" rtl="0">
              <a:spcBef>
                <a:spcPts val="1200"/>
              </a:spcBef>
              <a:spcAft>
                <a:spcPts val="0"/>
              </a:spcAft>
              <a:buSzPct val="100000"/>
              <a:buChar char="●"/>
            </a:pPr>
            <a:r>
              <a:rPr lang="en"/>
              <a:t>Reverb</a:t>
            </a:r>
            <a:endParaRPr/>
          </a:p>
          <a:p>
            <a:pPr marL="457200" lvl="0" indent="-317182" algn="l" rtl="0">
              <a:spcBef>
                <a:spcPts val="0"/>
              </a:spcBef>
              <a:spcAft>
                <a:spcPts val="0"/>
              </a:spcAft>
              <a:buSzPct val="100000"/>
              <a:buChar char="●"/>
            </a:pPr>
            <a:r>
              <a:rPr lang="en"/>
              <a:t>Delay</a:t>
            </a:r>
            <a:endParaRPr/>
          </a:p>
          <a:p>
            <a:pPr marL="457200" lvl="0" indent="-317182" algn="l" rtl="0">
              <a:spcBef>
                <a:spcPts val="0"/>
              </a:spcBef>
              <a:spcAft>
                <a:spcPts val="0"/>
              </a:spcAft>
              <a:buSzPct val="100000"/>
              <a:buChar char="●"/>
            </a:pPr>
            <a:r>
              <a:rPr lang="en"/>
              <a:t>Gain </a:t>
            </a:r>
            <a:endParaRPr/>
          </a:p>
          <a:p>
            <a:pPr marL="457200" lvl="0" indent="-317182" algn="l" rtl="0">
              <a:spcBef>
                <a:spcPts val="0"/>
              </a:spcBef>
              <a:spcAft>
                <a:spcPts val="0"/>
              </a:spcAft>
              <a:buSzPct val="100000"/>
              <a:buChar char="●"/>
            </a:pPr>
            <a:r>
              <a:rPr lang="en"/>
              <a:t>Band-Pass Filter</a:t>
            </a:r>
            <a:endParaRPr/>
          </a:p>
          <a:p>
            <a:pPr marL="457200" lvl="0" indent="-317182" algn="l" rtl="0">
              <a:spcBef>
                <a:spcPts val="0"/>
              </a:spcBef>
              <a:spcAft>
                <a:spcPts val="0"/>
              </a:spcAft>
              <a:buSzPct val="100000"/>
              <a:buChar char="●"/>
            </a:pPr>
            <a:r>
              <a:rPr lang="en"/>
              <a:t>Playback Control</a:t>
            </a:r>
            <a:endParaRPr/>
          </a:p>
          <a:p>
            <a:pPr marL="457200" lvl="0" indent="-317182" algn="l" rtl="0">
              <a:spcBef>
                <a:spcPts val="0"/>
              </a:spcBef>
              <a:spcAft>
                <a:spcPts val="0"/>
              </a:spcAft>
              <a:buSzPct val="100000"/>
              <a:buChar char="●"/>
            </a:pPr>
            <a:r>
              <a:rPr lang="en"/>
              <a:t>More coming</a:t>
            </a:r>
            <a:endParaRPr/>
          </a:p>
          <a:p>
            <a:pPr marL="0" lvl="0" indent="0" algn="l" rtl="0">
              <a:spcBef>
                <a:spcPts val="1200"/>
              </a:spcBef>
              <a:spcAft>
                <a:spcPts val="1200"/>
              </a:spcAft>
              <a:buNone/>
            </a:pPr>
            <a:r>
              <a:rPr lang="en"/>
              <a:t>These are the Max patches I am using in the creation of a handful of music utilizing the Cyberinet in addition to other requested patches.</a:t>
            </a:r>
            <a:endParaRPr/>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20</a:t>
            </a:fld>
            <a:endParaRPr lang="e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Max Patches Continued</a:t>
            </a:r>
            <a:endParaRPr dirty="0"/>
          </a:p>
        </p:txBody>
      </p:sp>
      <p:sp>
        <p:nvSpPr>
          <p:cNvPr id="147" name="Google Shape;147;p27"/>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main 2 max patches included in the library are the two different receive patches. </a:t>
            </a:r>
            <a:endParaRPr/>
          </a:p>
          <a:p>
            <a:pPr marL="0" lvl="0" indent="0" algn="l" rtl="0">
              <a:spcBef>
                <a:spcPts val="1200"/>
              </a:spcBef>
              <a:spcAft>
                <a:spcPts val="0"/>
              </a:spcAft>
              <a:buNone/>
            </a:pPr>
            <a:r>
              <a:rPr lang="en"/>
              <a:t>The 2 patches work to receive and process the data coming in from the Cyberinet.</a:t>
            </a:r>
            <a:endParaRPr/>
          </a:p>
          <a:p>
            <a:pPr marL="0" lvl="0" indent="0" algn="l" rtl="0">
              <a:spcBef>
                <a:spcPts val="1200"/>
              </a:spcBef>
              <a:spcAft>
                <a:spcPts val="0"/>
              </a:spcAft>
              <a:buNone/>
            </a:pPr>
            <a:r>
              <a:rPr lang="en"/>
              <a:t>Cyberinet.Omnireceive is receiving, mapping, and outputting ALL of the sensor data at the same time.</a:t>
            </a:r>
            <a:endParaRPr/>
          </a:p>
          <a:p>
            <a:pPr marL="0" lvl="0" indent="0" algn="l" rtl="0">
              <a:spcBef>
                <a:spcPts val="1200"/>
              </a:spcBef>
              <a:spcAft>
                <a:spcPts val="1200"/>
              </a:spcAft>
              <a:buNone/>
            </a:pPr>
            <a:r>
              <a:rPr lang="en"/>
              <a:t>Cyberinet.receive is technically receiving all of the data, but filters out all but one of the sensors and only outputs the selected output.</a:t>
            </a:r>
            <a:endParaRPr/>
          </a:p>
        </p:txBody>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55" name="Picture 154">
            <a:extLst>
              <a:ext uri="{FF2B5EF4-FFF2-40B4-BE49-F238E27FC236}">
                <a16:creationId xmlns:a16="http://schemas.microsoft.com/office/drawing/2014/main" id="{C2425167-A1A3-5BCD-D32A-67C457520AAF}"/>
              </a:ext>
            </a:extLst>
          </p:cNvPr>
          <p:cNvPicPr>
            <a:picLocks noChangeAspect="1"/>
          </p:cNvPicPr>
          <p:nvPr/>
        </p:nvPicPr>
        <p:blipFill rotWithShape="1">
          <a:blip r:embed="rId7">
            <a:alphaModFix amt="35000"/>
          </a:blip>
          <a:srcRect/>
          <a:stretch/>
        </p:blipFill>
        <p:spPr>
          <a:xfrm>
            <a:off x="20" y="10"/>
            <a:ext cx="9143980" cy="5143489"/>
          </a:xfrm>
          <a:prstGeom prst="rect">
            <a:avLst/>
          </a:prstGeom>
        </p:spPr>
      </p:pic>
      <p:sp>
        <p:nvSpPr>
          <p:cNvPr id="152" name="Google Shape;152;p28"/>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dirty="0"/>
              <a:t>Sending to other programs</a:t>
            </a:r>
          </a:p>
        </p:txBody>
      </p:sp>
      <p:sp>
        <p:nvSpPr>
          <p:cNvPr id="171" name="Rectangle 170">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3" name="Google Shape;153;p28"/>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Data from the Cyberinet can be read by any software capable of receiving Serial data.</a:t>
            </a:r>
          </a:p>
          <a:p>
            <a:pPr marL="0" lvl="0" indent="0" defTabSz="457200">
              <a:spcBef>
                <a:spcPts val="1000"/>
              </a:spcBef>
              <a:buSzPct val="80000"/>
              <a:buFont typeface="Wingdings 3" charset="2"/>
              <a:buChar char=""/>
            </a:pPr>
            <a:r>
              <a:rPr lang="en-US" dirty="0"/>
              <a:t>Simply connect the Cyberinet to the host computer and use the software’s ability to read serial data.</a:t>
            </a:r>
          </a:p>
          <a:p>
            <a:pPr marL="0" lvl="0" indent="0" defTabSz="457200">
              <a:spcBef>
                <a:spcPts val="1000"/>
              </a:spcBef>
              <a:buSzPct val="80000"/>
              <a:buFont typeface="Wingdings 3" charset="2"/>
              <a:buChar char=""/>
            </a:pPr>
            <a:endParaRPr lang="en-US" dirty="0"/>
          </a:p>
          <a:p>
            <a:pPr marL="0" lvl="0" indent="0" defTabSz="457200">
              <a:spcBef>
                <a:spcPts val="1000"/>
              </a:spcBef>
              <a:buSzPct val="80000"/>
              <a:buFont typeface="Wingdings 3" charset="2"/>
              <a:buChar char=""/>
            </a:pPr>
            <a:r>
              <a:rPr lang="en-US" dirty="0"/>
              <a:t>Another option is to send the data to Max as shown then transmit the data via OSC. This can be useful for processing data and sending it to other devices since the Cyberinet can only be connected to one host device at a time.</a:t>
            </a:r>
          </a:p>
        </p:txBody>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157"/>
        <p:cNvGrpSpPr/>
        <p:nvPr/>
      </p:nvGrpSpPr>
      <p:grpSpPr>
        <a:xfrm>
          <a:off x="0" y="0"/>
          <a:ext cx="0" cy="0"/>
          <a:chOff x="0" y="0"/>
          <a:chExt cx="0" cy="0"/>
        </a:xfrm>
      </p:grpSpPr>
      <p:pic>
        <p:nvPicPr>
          <p:cNvPr id="163" name="Picture 162">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5" name="Picture 164">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7" name="Oval 166">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9" name="Picture 168">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1" name="Picture 170">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3" name="Rectangle 172">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5" name="Rectangle 174">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7"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179" name="Freeform: Shape 178">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5143500"/>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58" name="Google Shape;158;p29"/>
          <p:cNvSpPr txBox="1">
            <a:spLocks noGrp="1"/>
          </p:cNvSpPr>
          <p:nvPr>
            <p:ph type="title"/>
          </p:nvPr>
        </p:nvSpPr>
        <p:spPr>
          <a:xfrm>
            <a:off x="866216" y="1085850"/>
            <a:ext cx="5231186"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Online Resources</a:t>
            </a:r>
          </a:p>
        </p:txBody>
      </p:sp>
      <p:sp>
        <p:nvSpPr>
          <p:cNvPr id="181" name="Rectangle 180">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23</a:t>
            </a:fld>
            <a:endParaRPr lang="en"/>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Contains code, diagrams, and other information</a:t>
            </a:r>
            <a:endParaRPr/>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fontScale="90000"/>
          </a:bodyPr>
          <a:lstStyle/>
          <a:p>
            <a:pPr defTabSz="457200">
              <a:spcBef>
                <a:spcPct val="0"/>
              </a:spcBef>
            </a:pPr>
            <a:r>
              <a:rPr lang="en" sz="4400" dirty="0"/>
              <a:t>Code, Patches and Diagrams</a:t>
            </a:r>
            <a:endParaRPr lang="en-US" sz="4200" dirty="0"/>
          </a:p>
        </p:txBody>
      </p:sp>
      <p:graphicFrame>
        <p:nvGraphicFramePr>
          <p:cNvPr id="6" name="Text Placeholder 2">
            <a:extLst>
              <a:ext uri="{FF2B5EF4-FFF2-40B4-BE49-F238E27FC236}">
                <a16:creationId xmlns:a16="http://schemas.microsoft.com/office/drawing/2014/main" id="{4A3FAF2D-B75C-014C-4602-CDEF39E26DDE}"/>
              </a:ext>
            </a:extLst>
          </p:cNvPr>
          <p:cNvGraphicFramePr/>
          <p:nvPr>
            <p:extLst>
              <p:ext uri="{D42A27DB-BD31-4B8C-83A1-F6EECF244321}">
                <p14:modId xmlns:p14="http://schemas.microsoft.com/office/powerpoint/2010/main" val="2581163686"/>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25</a:t>
            </a:fld>
            <a:endParaRPr lang="en"/>
          </a:p>
        </p:txBody>
      </p:sp>
    </p:spTree>
    <p:extLst>
      <p:ext uri="{BB962C8B-B14F-4D97-AF65-F5344CB8AC3E}">
        <p14:creationId xmlns:p14="http://schemas.microsoft.com/office/powerpoint/2010/main" val="14370775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21" name="Picture 22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23" name="Picture 22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25" name="Oval 22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7" name="Picture 22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29" name="Picture 22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31" name="Rectangle 23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17" name="Picture 216">
            <a:extLst>
              <a:ext uri="{FF2B5EF4-FFF2-40B4-BE49-F238E27FC236}">
                <a16:creationId xmlns:a16="http://schemas.microsoft.com/office/drawing/2014/main" id="{3C3B6CBA-06E6-8498-DEBA-FF5420CAD196}"/>
              </a:ext>
            </a:extLst>
          </p:cNvPr>
          <p:cNvPicPr>
            <a:picLocks noChangeAspect="1"/>
          </p:cNvPicPr>
          <p:nvPr/>
        </p:nvPicPr>
        <p:blipFill rotWithShape="1">
          <a:blip r:embed="rId8"/>
          <a:srcRect t="22717" r="-2" b="11398"/>
          <a:stretch/>
        </p:blipFill>
        <p:spPr>
          <a:xfrm>
            <a:off x="20" y="-3"/>
            <a:ext cx="9143752" cy="3765180"/>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3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2815271"/>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35" name="Freeform: Shape 23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41649"/>
            <a:ext cx="9144000" cy="2101851"/>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5" name="Google Shape;215;p39"/>
          <p:cNvSpPr txBox="1">
            <a:spLocks noGrp="1"/>
          </p:cNvSpPr>
          <p:nvPr>
            <p:ph type="title"/>
          </p:nvPr>
        </p:nvSpPr>
        <p:spPr>
          <a:xfrm>
            <a:off x="477687" y="3640759"/>
            <a:ext cx="7805701" cy="651020"/>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a:solidFill>
                  <a:srgbClr val="EBEBEB"/>
                </a:solidFill>
              </a:rPr>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26</a:t>
            </a:fld>
            <a:endParaRPr lang="e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7" name="Picture 22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29" name="Picture 22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31" name="Oval 23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3" name="Picture 23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35" name="Picture 2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37" name="Rectangle 23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9" name="Rectangle 23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0" name="Google Shape;220;p40"/>
          <p:cNvSpPr txBox="1">
            <a:spLocks noGrp="1"/>
          </p:cNvSpPr>
          <p:nvPr>
            <p:ph type="title"/>
          </p:nvPr>
        </p:nvSpPr>
        <p:spPr>
          <a:xfrm>
            <a:off x="4058948" y="339538"/>
            <a:ext cx="3479177" cy="1050398"/>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900"/>
              <a:t>Future directions include</a:t>
            </a:r>
          </a:p>
        </p:txBody>
      </p:sp>
      <p:sp>
        <p:nvSpPr>
          <p:cNvPr id="24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1281" y="-1179"/>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8"/>
          <a:srcRect l="36180" r="15416"/>
          <a:stretch/>
        </p:blipFill>
        <p:spPr>
          <a:xfrm>
            <a:off x="2" y="10"/>
            <a:ext cx="3729824" cy="5143490"/>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43" name="Rectangle 24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1" name="Google Shape;221;p40"/>
          <p:cNvSpPr txBox="1">
            <a:spLocks noGrp="1"/>
          </p:cNvSpPr>
          <p:nvPr>
            <p:ph type="body" idx="1"/>
          </p:nvPr>
        </p:nvSpPr>
        <p:spPr>
          <a:xfrm>
            <a:off x="4058212" y="1539688"/>
            <a:ext cx="3479177" cy="3146611"/>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Password locking units to avoid miss-connections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Survey about potential expansions/patches?</a:t>
            </a:r>
          </a:p>
          <a:p>
            <a:pPr marL="0" lvl="0" indent="0" defTabSz="457200">
              <a:spcBef>
                <a:spcPts val="1000"/>
              </a:spcBef>
              <a:buSzPct val="80000"/>
              <a:buFont typeface="Wingdings 3" charset="2"/>
              <a:buChar char=""/>
            </a:pPr>
            <a:r>
              <a:rPr lang="en-US" dirty="0"/>
              <a:t>Making versions for other instruments.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27</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a:xfrm>
            <a:off x="916397" y="857250"/>
            <a:ext cx="3819680" cy="1181106"/>
          </a:xfrm>
        </p:spPr>
        <p:txBody>
          <a:bodyPr>
            <a:normAutofit/>
          </a:bodyPr>
          <a:lstStyle/>
          <a:p>
            <a:r>
              <a:rPr lang="en-US" dirty="0"/>
              <a:t>All the compositions are available in Max.</a:t>
            </a:r>
          </a:p>
        </p:txBody>
      </p:sp>
      <p:sp>
        <p:nvSpPr>
          <p:cNvPr id="3" name="Picture Placeholder 2">
            <a:extLst>
              <a:ext uri="{FF2B5EF4-FFF2-40B4-BE49-F238E27FC236}">
                <a16:creationId xmlns:a16="http://schemas.microsoft.com/office/drawing/2014/main" id="{C38FAFFC-6F5B-DC38-7BCE-7A67397566C7}"/>
              </a:ext>
            </a:extLst>
          </p:cNvPr>
          <p:cNvSpPr>
            <a:spLocks noGrp="1"/>
          </p:cNvSpPr>
          <p:nvPr>
            <p:ph type="pic" idx="1"/>
          </p:nvPr>
        </p:nvSpPr>
        <p:spPr/>
      </p:sp>
      <p:sp>
        <p:nvSpPr>
          <p:cNvPr id="4" name="Text Placeholder 3">
            <a:extLst>
              <a:ext uri="{FF2B5EF4-FFF2-40B4-BE49-F238E27FC236}">
                <a16:creationId xmlns:a16="http://schemas.microsoft.com/office/drawing/2014/main" id="{065241B8-8A03-5F81-F628-CE6D88D402A1}"/>
              </a:ext>
            </a:extLst>
          </p:cNvPr>
          <p:cNvSpPr>
            <a:spLocks noGrp="1"/>
          </p:cNvSpPr>
          <p:nvPr>
            <p:ph type="body" sz="half" idx="2"/>
          </p:nvPr>
        </p:nvSpPr>
        <p:spPr>
          <a:xfrm>
            <a:off x="910451" y="3491917"/>
            <a:ext cx="3813734" cy="794333"/>
          </a:xfrm>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8523806" y="4613897"/>
            <a:ext cx="548700" cy="393600"/>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1600" smtClean="0"/>
              <a:pPr algn="r"/>
              <a:t>28</a:t>
            </a:fld>
            <a:endParaRPr lang="en" sz="16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910451" y="2032926"/>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spTree>
    <p:extLst>
      <p:ext uri="{BB962C8B-B14F-4D97-AF65-F5344CB8AC3E}">
        <p14:creationId xmlns:p14="http://schemas.microsoft.com/office/powerpoint/2010/main" val="3994419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Why use this?</a:t>
            </a:r>
            <a:endParaRPr dirty="0"/>
          </a:p>
        </p:txBody>
      </p:sp>
      <p:sp>
        <p:nvSpPr>
          <p:cNvPr id="71" name="Google Shape;71;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Cyberinet is a sensor array designed to be easily adapt the instrument for electronic music without impeding the performance of the instrument.</a:t>
            </a:r>
            <a:endParaRP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p:txBody>
          <a:bodyPr/>
          <a:lstStyle/>
          <a:p>
            <a:r>
              <a:rPr lang="en-US" dirty="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29</a:t>
            </a:fld>
            <a:endParaRPr lang="en"/>
          </a:p>
        </p:txBody>
      </p:sp>
    </p:spTree>
    <p:extLst>
      <p:ext uri="{BB962C8B-B14F-4D97-AF65-F5344CB8AC3E}">
        <p14:creationId xmlns:p14="http://schemas.microsoft.com/office/powerpoint/2010/main" val="2347900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3" name="Picture 18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5" name="Picture 18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7" name="Oval 18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9" name="Picture 18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1" name="Picture 19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3" name="Rectangle 19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7"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199" name="Freeform: Shape 198">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1" name="Rectangle 200">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3" name="Group 202">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4" name="Picture 203">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5" name="Picture 204">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6" name="Oval 205">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7" name="Picture 206">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8" name="Picture 207">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30</a:t>
            </a:fld>
            <a:endParaRPr lang="en"/>
          </a:p>
        </p:txBody>
      </p:sp>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Raindrops on a Tin Roof (2022-2023)</a:t>
            </a:r>
            <a:endParaRPr/>
          </a:p>
        </p:txBody>
      </p:sp>
      <p:sp>
        <p:nvSpPr>
          <p:cNvPr id="194" name="Google Shape;194;p3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Utilizes all the included sensors:</a:t>
            </a:r>
          </a:p>
          <a:p>
            <a:pPr marL="285750" indent="-285750">
              <a:spcAft>
                <a:spcPts val="1200"/>
              </a:spcAft>
            </a:pPr>
            <a:r>
              <a:rPr lang="en-US" dirty="0"/>
              <a:t>G</a:t>
            </a:r>
            <a:r>
              <a:rPr lang="en" dirty="0" err="1"/>
              <a:t>yroscope</a:t>
            </a:r>
            <a:r>
              <a:rPr lang="en" dirty="0"/>
              <a:t>/accelerometer</a:t>
            </a:r>
          </a:p>
          <a:p>
            <a:pPr marL="285750" indent="-285750">
              <a:spcAft>
                <a:spcPts val="1200"/>
              </a:spcAft>
            </a:pPr>
            <a:r>
              <a:rPr lang="en-US" dirty="0"/>
              <a:t>A</a:t>
            </a:r>
            <a:r>
              <a:rPr lang="en" dirty="0" err="1"/>
              <a:t>irflow</a:t>
            </a:r>
            <a:endParaRPr lang="en" dirty="0"/>
          </a:p>
          <a:p>
            <a:pPr marL="285750" indent="-285750">
              <a:spcAft>
                <a:spcPts val="1200"/>
              </a:spcAft>
            </a:pPr>
            <a:r>
              <a:rPr lang="en-US" dirty="0"/>
              <a:t>B</a:t>
            </a:r>
            <a:r>
              <a:rPr lang="en" dirty="0" err="1"/>
              <a:t>uttons</a:t>
            </a:r>
            <a:endParaRPr lang="en" dirty="0"/>
          </a:p>
          <a:p>
            <a:pPr marL="285750" indent="-285750">
              <a:spcAft>
                <a:spcPts val="1200"/>
              </a:spcAft>
            </a:pPr>
            <a:endParaRPr dirty="0"/>
          </a:p>
        </p:txBody>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31</a:t>
            </a:fld>
            <a:endParaRPr lang="e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32</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Prototype</a:t>
            </a:r>
            <a:endParaRPr dirty="0">
              <a:solidFill>
                <a:schemeClr val="tx1"/>
              </a:solidFill>
            </a:endParaRPr>
          </a:p>
        </p:txBody>
      </p:sp>
      <p:pic>
        <p:nvPicPr>
          <p:cNvPr id="77" name="Google Shape;77;p16" descr="Cyberinet PCB bottom View"/>
          <p:cNvPicPr preferRelativeResize="0"/>
          <p:nvPr/>
        </p:nvPicPr>
        <p:blipFill rotWithShape="1">
          <a:blip r:embed="rId3">
            <a:alphaModFix/>
          </a:blip>
          <a:srcRect t="30138" r="7252" b="39412"/>
          <a:stretch/>
        </p:blipFill>
        <p:spPr>
          <a:xfrm>
            <a:off x="311700" y="603900"/>
            <a:ext cx="3909024" cy="1711150"/>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4572000" y="1446725"/>
            <a:ext cx="3909024" cy="2250061"/>
          </a:xfrm>
          <a:prstGeom prst="rect">
            <a:avLst/>
          </a:prstGeom>
          <a:noFill/>
          <a:ln>
            <a:noFill/>
          </a:ln>
        </p:spPr>
      </p:pic>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3</a:t>
            </a:fld>
            <a:endParaRPr lang="en"/>
          </a:p>
        </p:txBody>
      </p:sp>
      <p:sp>
        <p:nvSpPr>
          <p:cNvPr id="5" name="TextBox 4">
            <a:extLst>
              <a:ext uri="{FF2B5EF4-FFF2-40B4-BE49-F238E27FC236}">
                <a16:creationId xmlns:a16="http://schemas.microsoft.com/office/drawing/2014/main" id="{9D38BA8F-879B-B867-9989-0F617492A9F1}"/>
              </a:ext>
            </a:extLst>
          </p:cNvPr>
          <p:cNvSpPr txBox="1"/>
          <p:nvPr/>
        </p:nvSpPr>
        <p:spPr>
          <a:xfrm>
            <a:off x="540913" y="2459865"/>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6117465" y="3915177"/>
            <a:ext cx="590226" cy="369332"/>
          </a:xfrm>
          <a:prstGeom prst="rect">
            <a:avLst/>
          </a:prstGeom>
          <a:noFill/>
        </p:spPr>
        <p:txBody>
          <a:bodyPr wrap="none" rtlCol="0">
            <a:spAutoFit/>
          </a:bodyPr>
          <a:lstStyle/>
          <a:p>
            <a:r>
              <a:rPr lang="en-US" dirty="0"/>
              <a:t>Top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Button Board prototype</a:t>
            </a:r>
            <a:endParaRPr dirty="0">
              <a:solidFill>
                <a:schemeClr val="tx1"/>
              </a:solidFill>
            </a:endParaRPr>
          </a:p>
        </p:txBody>
      </p:sp>
      <p:pic>
        <p:nvPicPr>
          <p:cNvPr id="84" name="Google Shape;84;p17" descr="Cyberinet button prototype"/>
          <p:cNvPicPr preferRelativeResize="0"/>
          <p:nvPr/>
        </p:nvPicPr>
        <p:blipFill rotWithShape="1">
          <a:blip r:embed="rId3">
            <a:alphaModFix/>
          </a:blip>
          <a:srcRect l="16363" t="20734" r="22783" b="32343"/>
          <a:stretch/>
        </p:blipFill>
        <p:spPr>
          <a:xfrm>
            <a:off x="2670725" y="321226"/>
            <a:ext cx="3802548" cy="3909350"/>
          </a:xfrm>
          <a:prstGeom prst="rect">
            <a:avLst/>
          </a:prstGeom>
          <a:noFill/>
          <a:ln>
            <a:noFill/>
          </a:ln>
        </p:spPr>
      </p:pic>
      <p:sp>
        <p:nvSpPr>
          <p:cNvPr id="3" name="Slide Number Placeholder 2">
            <a:extLst>
              <a:ext uri="{FF2B5EF4-FFF2-40B4-BE49-F238E27FC236}">
                <a16:creationId xmlns:a16="http://schemas.microsoft.com/office/drawing/2014/main" id="{46A1994A-8E17-9AD2-A4FD-71A23BAC36F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dirty="0">
                <a:solidFill>
                  <a:srgbClr val="FFFFFF"/>
                </a:solidFill>
                <a:latin typeface="+mj-lt"/>
                <a:ea typeface="+mj-ea"/>
                <a:cs typeface="+mj-cs"/>
              </a:rPr>
              <a:t>Components included</a:t>
            </a:r>
          </a:p>
        </p:txBody>
      </p:sp>
      <p:sp>
        <p:nvSpPr>
          <p:cNvPr id="90" name="Google Shape;90;p18"/>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100" dirty="0"/>
              <a:t>The main Cyberinet is comprised of a main unit and smaller secondary unit.</a:t>
            </a:r>
          </a:p>
          <a:p>
            <a:pPr marL="0" lvl="0" indent="0" defTabSz="457200">
              <a:lnSpc>
                <a:spcPct val="90000"/>
              </a:lnSpc>
              <a:spcBef>
                <a:spcPts val="1000"/>
              </a:spcBef>
              <a:buSzPct val="80000"/>
              <a:buFont typeface="Wingdings 3" charset="2"/>
              <a:buChar char=""/>
            </a:pPr>
            <a:r>
              <a:rPr lang="en-US" sz="1100" dirty="0"/>
              <a:t>Main Unit:</a:t>
            </a:r>
          </a:p>
          <a:p>
            <a:pPr marL="457200" lvl="0" indent="-342900" defTabSz="457200">
              <a:lnSpc>
                <a:spcPct val="90000"/>
              </a:lnSpc>
              <a:spcBef>
                <a:spcPts val="1000"/>
              </a:spcBef>
              <a:buSzPct val="80000"/>
              <a:buFont typeface="Wingdings 3" charset="2"/>
              <a:buChar char=""/>
            </a:pPr>
            <a:r>
              <a:rPr lang="en-US" sz="1100" dirty="0"/>
              <a:t>Lithium Ion battery to power the device.</a:t>
            </a:r>
          </a:p>
          <a:p>
            <a:pPr marL="457200" lvl="0" indent="-342900" defTabSz="457200">
              <a:lnSpc>
                <a:spcPct val="90000"/>
              </a:lnSpc>
              <a:spcBef>
                <a:spcPts val="1000"/>
              </a:spcBef>
              <a:buSzPct val="80000"/>
              <a:buFont typeface="Wingdings 3" charset="2"/>
              <a:buChar char=""/>
            </a:pPr>
            <a:r>
              <a:rPr lang="en-US" sz="1100" dirty="0"/>
              <a:t>TP-4056 board. (controls the charging and power distribution</a:t>
            </a:r>
          </a:p>
          <a:p>
            <a:pPr marL="457200" lvl="0" indent="-342900" defTabSz="457200">
              <a:lnSpc>
                <a:spcPct val="90000"/>
              </a:lnSpc>
              <a:spcBef>
                <a:spcPts val="1000"/>
              </a:spcBef>
              <a:buSzPct val="80000"/>
              <a:buFont typeface="Wingdings 3" charset="2"/>
              <a:buChar char=""/>
            </a:pPr>
            <a:r>
              <a:rPr lang="en-US" sz="1100" dirty="0"/>
              <a:t>MPU-6050 board. (6 axis gyroscope and accelerometer)</a:t>
            </a:r>
          </a:p>
          <a:p>
            <a:pPr marL="457200" lvl="0" indent="-342900" defTabSz="457200">
              <a:lnSpc>
                <a:spcPct val="90000"/>
              </a:lnSpc>
              <a:spcBef>
                <a:spcPts val="1000"/>
              </a:spcBef>
              <a:buSzPct val="80000"/>
              <a:buFont typeface="Wingdings 3" charset="2"/>
              <a:buChar char=""/>
            </a:pPr>
            <a:r>
              <a:rPr lang="en-US" sz="1100" dirty="0"/>
              <a:t>SDP-31 board. (measures air pressure and temperature)</a:t>
            </a:r>
          </a:p>
          <a:p>
            <a:pPr marL="457200" lvl="0" indent="-342900" defTabSz="457200">
              <a:lnSpc>
                <a:spcPct val="90000"/>
              </a:lnSpc>
              <a:spcBef>
                <a:spcPts val="1000"/>
              </a:spcBef>
              <a:buSzPct val="80000"/>
              <a:buFont typeface="Wingdings 3" charset="2"/>
              <a:buChar char=""/>
            </a:pPr>
            <a:r>
              <a:rPr lang="en-US" sz="1100" dirty="0"/>
              <a:t>ESP-32 DEVKIT board. (microcontroller and transmitter)</a:t>
            </a:r>
          </a:p>
          <a:p>
            <a:pPr marL="457200" lvl="0" indent="-342900" defTabSz="457200">
              <a:lnSpc>
                <a:spcPct val="90000"/>
              </a:lnSpc>
              <a:spcBef>
                <a:spcPts val="1000"/>
              </a:spcBef>
              <a:buSzPct val="80000"/>
              <a:buFont typeface="Wingdings 3" charset="2"/>
              <a:buChar char=""/>
            </a:pPr>
            <a:r>
              <a:rPr lang="en-US" sz="1100" dirty="0"/>
              <a:t>2 programmable LEDs.</a:t>
            </a:r>
          </a:p>
          <a:p>
            <a:pPr marL="0" lvl="0" indent="0" defTabSz="457200">
              <a:lnSpc>
                <a:spcPct val="90000"/>
              </a:lnSpc>
              <a:spcBef>
                <a:spcPts val="1000"/>
              </a:spcBef>
              <a:buSzPct val="80000"/>
              <a:buFont typeface="Wingdings 3" charset="2"/>
              <a:buChar char=""/>
            </a:pPr>
            <a:r>
              <a:rPr lang="en-US" sz="1100" dirty="0"/>
              <a:t>Secondary Unit:</a:t>
            </a:r>
          </a:p>
          <a:p>
            <a:pPr marL="457200" lvl="0" indent="-342900" defTabSz="457200">
              <a:lnSpc>
                <a:spcPct val="90000"/>
              </a:lnSpc>
              <a:spcBef>
                <a:spcPts val="1000"/>
              </a:spcBef>
              <a:buSzPct val="80000"/>
              <a:buFont typeface="Wingdings 3" charset="2"/>
              <a:buChar char=""/>
            </a:pPr>
            <a:r>
              <a:rPr lang="en-US" sz="1100" dirty="0"/>
              <a:t>2 momentary switches with independently programmable LEDs</a:t>
            </a:r>
          </a:p>
        </p:txBody>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5</a:t>
            </a:fld>
            <a:endParaRPr lang="en"/>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Version 1 Components</a:t>
            </a:r>
            <a:endParaRPr/>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2895176" y="1775375"/>
            <a:ext cx="2998500" cy="2521575"/>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497291" y="2621925"/>
            <a:ext cx="2646710" cy="2521575"/>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5985799" y="0"/>
            <a:ext cx="2964350" cy="2317122"/>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5825" y="2555900"/>
            <a:ext cx="1530450" cy="1530450"/>
          </a:xfrm>
          <a:prstGeom prst="rect">
            <a:avLst/>
          </a:prstGeom>
          <a:noFill/>
          <a:ln>
            <a:noFill/>
          </a:ln>
        </p:spPr>
      </p:pic>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Main Unit and Button Board PCB Diagrams</a:t>
            </a:r>
            <a:endParaRPr/>
          </a:p>
        </p:txBody>
      </p:sp>
      <p:pic>
        <p:nvPicPr>
          <p:cNvPr id="106" name="Google Shape;106;p20">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152400" y="152400"/>
            <a:ext cx="4931128" cy="2419349"/>
          </a:xfrm>
          <a:prstGeom prst="rect">
            <a:avLst/>
          </a:prstGeom>
          <a:noFill/>
          <a:ln>
            <a:noFill/>
          </a:ln>
        </p:spPr>
      </p:pic>
      <p:pic>
        <p:nvPicPr>
          <p:cNvPr id="107" name="Google Shape;107;p20">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5029072" y="2762925"/>
            <a:ext cx="3697777" cy="1599724"/>
          </a:xfrm>
          <a:prstGeom prst="rect">
            <a:avLst/>
          </a:prstGeom>
          <a:noFill/>
          <a:ln>
            <a:noFill/>
          </a:ln>
        </p:spPr>
      </p:pic>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34" name="Freeform: Shape 13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2" name="Google Shape;112;p21"/>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0" kern="1200" dirty="0">
                <a:solidFill>
                  <a:srgbClr val="FFFFFF"/>
                </a:solidFill>
                <a:latin typeface="+mj-lt"/>
                <a:ea typeface="+mj-ea"/>
                <a:cs typeface="+mj-cs"/>
              </a:rPr>
              <a:t>Optional add-ons</a:t>
            </a:r>
          </a:p>
        </p:txBody>
      </p:sp>
      <p:sp>
        <p:nvSpPr>
          <p:cNvPr id="113" name="Google Shape;113;p21"/>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8</a:t>
            </a:fld>
            <a:endParaRPr lang="en"/>
          </a:p>
        </p:txBody>
      </p:sp>
    </p:spTree>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205</TotalTime>
  <Words>1073</Words>
  <Application>Microsoft Macintosh PowerPoint</Application>
  <PresentationFormat>On-screen Show (16:9)</PresentationFormat>
  <Paragraphs>139</Paragraphs>
  <Slides>33</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Wingdings 3</vt:lpstr>
      <vt:lpstr>Oswald</vt:lpstr>
      <vt:lpstr>Futura Medium</vt:lpstr>
      <vt:lpstr>Century Gothic</vt:lpstr>
      <vt:lpstr>Arial</vt:lpstr>
      <vt:lpstr>Ion</vt:lpstr>
      <vt:lpstr>Working with the Cyberinet</vt:lpstr>
      <vt:lpstr>Cybernetic + Clarinet</vt:lpstr>
      <vt:lpstr>Why use this?</vt:lpstr>
      <vt:lpstr>PowerPoint Presentation</vt:lpstr>
      <vt:lpstr>PowerPoint Presentation</vt:lpstr>
      <vt:lpstr>Components included</vt:lpstr>
      <vt:lpstr>PowerPoint Presentation</vt:lpstr>
      <vt:lpstr>PowerPoint Presentation</vt:lpstr>
      <vt:lpstr>Optional add-ons</vt:lpstr>
      <vt:lpstr>Music</vt:lpstr>
      <vt:lpstr>Puzzle of a Park (2023)</vt:lpstr>
      <vt:lpstr>PowerPoint Presentation</vt:lpstr>
      <vt:lpstr>Assembling the Unit</vt:lpstr>
      <vt:lpstr>PowerPoint Presentation</vt:lpstr>
      <vt:lpstr>How it works</vt:lpstr>
      <vt:lpstr>Collects data</vt:lpstr>
      <vt:lpstr>Transmits wirelessly</vt:lpstr>
      <vt:lpstr>Music</vt:lpstr>
      <vt:lpstr>Ethereal Presence (2022)</vt:lpstr>
      <vt:lpstr>PowerPoint Presentation</vt:lpstr>
      <vt:lpstr>processing/manipulation in Max</vt:lpstr>
      <vt:lpstr>Max Patches Continued</vt:lpstr>
      <vt:lpstr>Sending to other programs</vt:lpstr>
      <vt:lpstr>Online Resources</vt:lpstr>
      <vt:lpstr>Github Repo</vt:lpstr>
      <vt:lpstr>Code, Patches and Diagrams</vt:lpstr>
      <vt:lpstr>Future Directions</vt:lpstr>
      <vt:lpstr>Future directions include</vt:lpstr>
      <vt:lpstr>All the compositions are available in Max.</vt:lpstr>
      <vt:lpstr>Questions?</vt:lpstr>
      <vt:lpstr>Music</vt:lpstr>
      <vt:lpstr>Raindrops on a Tin Roof (2022-2023)</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Bardin</cp:lastModifiedBy>
  <cp:revision>5</cp:revision>
  <dcterms:modified xsi:type="dcterms:W3CDTF">2023-03-21T01:14:20Z</dcterms:modified>
</cp:coreProperties>
</file>